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68" r:id="rId1"/>
  </p:sldMasterIdLst>
  <p:notesMasterIdLst>
    <p:notesMasterId r:id="rId24"/>
  </p:notesMasterIdLst>
  <p:sldIdLst>
    <p:sldId id="256" r:id="rId2"/>
    <p:sldId id="257" r:id="rId3"/>
    <p:sldId id="258" r:id="rId4"/>
    <p:sldId id="259" r:id="rId5"/>
    <p:sldId id="260" r:id="rId6"/>
    <p:sldId id="261" r:id="rId7"/>
    <p:sldId id="266" r:id="rId8"/>
    <p:sldId id="278" r:id="rId9"/>
    <p:sldId id="263" r:id="rId10"/>
    <p:sldId id="267" r:id="rId11"/>
    <p:sldId id="264" r:id="rId12"/>
    <p:sldId id="265" r:id="rId13"/>
    <p:sldId id="268" r:id="rId14"/>
    <p:sldId id="270" r:id="rId15"/>
    <p:sldId id="269"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2" d="100"/>
          <a:sy n="72" d="100"/>
        </p:scale>
        <p:origin x="-1096"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909AE80-5369-456C-8417-69389205E976}" type="datetimeFigureOut">
              <a:rPr lang="ar-JO" smtClean="0"/>
              <a:t>24/02/1442</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2A34921-3BC1-4C38-832D-8B2E02BA467A}" type="slidenum">
              <a:rPr lang="ar-JO" smtClean="0"/>
              <a:t>‹#›</a:t>
            </a:fld>
            <a:endParaRPr lang="ar-JO"/>
          </a:p>
        </p:txBody>
      </p:sp>
    </p:spTree>
    <p:extLst>
      <p:ext uri="{BB962C8B-B14F-4D97-AF65-F5344CB8AC3E}">
        <p14:creationId xmlns:p14="http://schemas.microsoft.com/office/powerpoint/2010/main" val="52796220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52A34921-3BC1-4C38-832D-8B2E02BA467A}" type="slidenum">
              <a:rPr lang="ar-JO" smtClean="0"/>
              <a:t>3</a:t>
            </a:fld>
            <a:endParaRPr lang="ar-JO"/>
          </a:p>
        </p:txBody>
      </p:sp>
    </p:spTree>
    <p:extLst>
      <p:ext uri="{BB962C8B-B14F-4D97-AF65-F5344CB8AC3E}">
        <p14:creationId xmlns:p14="http://schemas.microsoft.com/office/powerpoint/2010/main" val="6637623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en-US"/>
              <a:t>Click to edit Master title style</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24/02/1442</a:t>
            </a:fld>
            <a:endParaRPr lang="ar-JO"/>
          </a:p>
        </p:txBody>
      </p:sp>
      <p:sp>
        <p:nvSpPr>
          <p:cNvPr id="5" name="Footer Placeholder 4"/>
          <p:cNvSpPr>
            <a:spLocks noGrp="1"/>
          </p:cNvSpPr>
          <p:nvPr>
            <p:ph type="ftr" sz="quarter" idx="11"/>
          </p:nvPr>
        </p:nvSpPr>
        <p:spPr>
          <a:xfrm>
            <a:off x="2396319" y="329308"/>
            <a:ext cx="3086292" cy="309201"/>
          </a:xfrm>
        </p:spPr>
        <p:txBody>
          <a:bodyPr/>
          <a:lstStyle/>
          <a:p>
            <a:endParaRPr lang="ar-JO"/>
          </a:p>
        </p:txBody>
      </p:sp>
      <p:sp>
        <p:nvSpPr>
          <p:cNvPr id="6" name="Slide Number Placeholder 5"/>
          <p:cNvSpPr>
            <a:spLocks noGrp="1"/>
          </p:cNvSpPr>
          <p:nvPr>
            <p:ph type="sldNum" sz="quarter" idx="12"/>
          </p:nvPr>
        </p:nvSpPr>
        <p:spPr>
          <a:xfrm>
            <a:off x="1434703" y="798973"/>
            <a:ext cx="802005" cy="503578"/>
          </a:xfrm>
        </p:spPr>
        <p:txBody>
          <a:bodyPr/>
          <a:lstStyle/>
          <a:p>
            <a:fld id="{A1E1E90D-4BAA-4C4D-9361-77BE1F8180A7}" type="slidenum">
              <a:rPr lang="ar-JO" smtClean="0"/>
              <a:t>‹#›</a:t>
            </a:fld>
            <a:endParaRPr lang="ar-JO"/>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69408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24/02/1442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41792314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24/02/1442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8904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13CB0E8-A0FF-4B3C-8502-A55FC5922E54}" type="datetimeFigureOut">
              <a:rPr lang="ar-JO" smtClean="0"/>
              <a:t>24/02/1442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9192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en-US"/>
              <a:t>Click to edit Master title style</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3CB0E8-A0FF-4B3C-8502-A55FC5922E54}" type="datetimeFigureOut">
              <a:rPr lang="ar-JO" smtClean="0"/>
              <a:t>24/02/1442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A1E1E90D-4BAA-4C4D-9361-77BE1F8180A7}" type="slidenum">
              <a:rPr lang="ar-JO" smtClean="0"/>
              <a:t>‹#›</a:t>
            </a:fld>
            <a:endParaRPr lang="ar-JO"/>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8610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13CB0E8-A0FF-4B3C-8502-A55FC5922E54}" type="datetimeFigureOut">
              <a:rPr lang="ar-JO" smtClean="0"/>
              <a:t>24/02/1442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1E1E90D-4BAA-4C4D-9361-77BE1F8180A7}" type="slidenum">
              <a:rPr lang="ar-JO" smtClean="0"/>
              <a:t>‹#›</a:t>
            </a:fld>
            <a:endParaRPr lang="ar-J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951179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1443491" y="2824270"/>
            <a:ext cx="3125766"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889182" y="2821491"/>
            <a:ext cx="31256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13CB0E8-A0FF-4B3C-8502-A55FC5922E54}" type="datetimeFigureOut">
              <a:rPr lang="ar-JO" smtClean="0"/>
              <a:t>24/02/1442</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3028592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3CB0E8-A0FF-4B3C-8502-A55FC5922E54}" type="datetimeFigureOut">
              <a:rPr lang="ar-JO" smtClean="0"/>
              <a:t>24/02/1442</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348181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3CB0E8-A0FF-4B3C-8502-A55FC5922E54}" type="datetimeFigureOut">
              <a:rPr lang="ar-JO" smtClean="0"/>
              <a:t>24/02/1442</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A1E1E90D-4BAA-4C4D-9361-77BE1F8180A7}" type="slidenum">
              <a:rPr lang="ar-JO" smtClean="0"/>
              <a:t>‹#›</a:t>
            </a:fld>
            <a:endParaRPr lang="ar-JO"/>
          </a:p>
        </p:txBody>
      </p:sp>
    </p:spTree>
    <p:extLst>
      <p:ext uri="{BB962C8B-B14F-4D97-AF65-F5344CB8AC3E}">
        <p14:creationId xmlns:p14="http://schemas.microsoft.com/office/powerpoint/2010/main" val="4219626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513CB0E8-A0FF-4B3C-8502-A55FC5922E54}" type="datetimeFigureOut">
              <a:rPr lang="ar-JO" smtClean="0"/>
              <a:t>24/02/1442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A1E1E90D-4BAA-4C4D-9361-77BE1F8180A7}" type="slidenum">
              <a:rPr lang="ar-JO" smtClean="0"/>
              <a:t>‹#›</a:t>
            </a:fld>
            <a:endParaRPr lang="ar-JO"/>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47621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513CB0E8-A0FF-4B3C-8502-A55FC5922E54}" type="datetimeFigureOut">
              <a:rPr lang="ar-JO" smtClean="0"/>
              <a:t>24/02/1442</a:t>
            </a:fld>
            <a:endParaRPr lang="ar-JO"/>
          </a:p>
        </p:txBody>
      </p:sp>
      <p:sp>
        <p:nvSpPr>
          <p:cNvPr id="6" name="Footer Placeholder 5"/>
          <p:cNvSpPr>
            <a:spLocks noGrp="1"/>
          </p:cNvSpPr>
          <p:nvPr>
            <p:ph type="ftr" sz="quarter" idx="11"/>
          </p:nvPr>
        </p:nvSpPr>
        <p:spPr>
          <a:xfrm>
            <a:off x="1437530" y="318641"/>
            <a:ext cx="3251553" cy="320931"/>
          </a:xfrm>
        </p:spPr>
        <p:txBody>
          <a:bodyPr/>
          <a:lstStyle/>
          <a:p>
            <a:endParaRPr lang="ar-JO"/>
          </a:p>
        </p:txBody>
      </p:sp>
      <p:sp>
        <p:nvSpPr>
          <p:cNvPr id="7" name="Slide Number Placeholder 6"/>
          <p:cNvSpPr>
            <a:spLocks noGrp="1"/>
          </p:cNvSpPr>
          <p:nvPr>
            <p:ph type="sldNum" sz="quarter" idx="12"/>
          </p:nvPr>
        </p:nvSpPr>
        <p:spPr/>
        <p:txBody>
          <a:bodyPr/>
          <a:lstStyle/>
          <a:p>
            <a:fld id="{A1E1E90D-4BAA-4C4D-9361-77BE1F8180A7}" type="slidenum">
              <a:rPr lang="ar-JO" smtClean="0"/>
              <a:t>‹#›</a:t>
            </a:fld>
            <a:endParaRPr lang="ar-JO"/>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35203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513CB0E8-A0FF-4B3C-8502-A55FC5922E54}" type="datetimeFigureOut">
              <a:rPr lang="ar-JO" smtClean="0"/>
              <a:t>24/02/1442</a:t>
            </a:fld>
            <a:endParaRPr lang="ar-JO"/>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A1E1E90D-4BAA-4C4D-9361-77BE1F8180A7}" type="slidenum">
              <a:rPr lang="ar-JO" smtClean="0"/>
              <a:t>‹#›</a:t>
            </a:fld>
            <a:endParaRPr lang="ar-JO"/>
          </a:p>
        </p:txBody>
      </p:sp>
    </p:spTree>
    <p:extLst>
      <p:ext uri="{BB962C8B-B14F-4D97-AF65-F5344CB8AC3E}">
        <p14:creationId xmlns:p14="http://schemas.microsoft.com/office/powerpoint/2010/main" val="3764455056"/>
      </p:ext>
    </p:extLst>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1681" y="188641"/>
            <a:ext cx="6323154" cy="3342564"/>
          </a:xfrm>
        </p:spPr>
        <p:txBody>
          <a:bodyPr>
            <a:normAutofit fontScale="90000"/>
          </a:bodyPr>
          <a:lstStyle/>
          <a:p>
            <a:pPr algn="ctr" rtl="1"/>
            <a:r>
              <a:rPr lang="ar-JO" dirty="0"/>
              <a:t>الفصل الثالث</a:t>
            </a:r>
            <a:br>
              <a:rPr lang="ar-JO" dirty="0"/>
            </a:br>
            <a:r>
              <a:rPr lang="ar-JO" dirty="0"/>
              <a:t/>
            </a:r>
            <a:br>
              <a:rPr lang="ar-JO" dirty="0"/>
            </a:br>
            <a:r>
              <a:rPr lang="ar-JO" dirty="0"/>
              <a:t/>
            </a:r>
            <a:br>
              <a:rPr lang="ar-JO" dirty="0"/>
            </a:br>
            <a:r>
              <a:rPr lang="ar-JO" dirty="0"/>
              <a:t/>
            </a:r>
            <a:br>
              <a:rPr lang="ar-JO" dirty="0"/>
            </a:br>
            <a:r>
              <a:rPr lang="ar-JO" dirty="0"/>
              <a:t> </a:t>
            </a:r>
          </a:p>
        </p:txBody>
      </p:sp>
      <p:sp>
        <p:nvSpPr>
          <p:cNvPr id="3" name="Subtitle 2"/>
          <p:cNvSpPr>
            <a:spLocks noGrp="1"/>
          </p:cNvSpPr>
          <p:nvPr>
            <p:ph type="subTitle" idx="1"/>
          </p:nvPr>
        </p:nvSpPr>
        <p:spPr/>
        <p:txBody>
          <a:bodyPr>
            <a:normAutofit/>
          </a:bodyPr>
          <a:lstStyle/>
          <a:p>
            <a:pPr algn="ctr" rtl="1"/>
            <a:r>
              <a:rPr lang="ar-JO" sz="3600" dirty="0">
                <a:solidFill>
                  <a:srgbClr val="FF0000"/>
                </a:solidFill>
              </a:rPr>
              <a:t>عصر النهضة والتنوير .</a:t>
            </a:r>
          </a:p>
        </p:txBody>
      </p:sp>
      <p:pic>
        <p:nvPicPr>
          <p:cNvPr id="5" name="Picture 4">
            <a:extLst>
              <a:ext uri="{FF2B5EF4-FFF2-40B4-BE49-F238E27FC236}">
                <a16:creationId xmlns:a16="http://schemas.microsoft.com/office/drawing/2014/main" xmlns="" id="{473C5962-B54A-45F7-8CED-AA23B3BFE8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908720"/>
            <a:ext cx="8712968" cy="2622485"/>
          </a:xfrm>
          <a:prstGeom prst="rect">
            <a:avLst/>
          </a:prstGeom>
        </p:spPr>
      </p:pic>
    </p:spTree>
    <p:extLst>
      <p:ext uri="{BB962C8B-B14F-4D97-AF65-F5344CB8AC3E}">
        <p14:creationId xmlns:p14="http://schemas.microsoft.com/office/powerpoint/2010/main" val="3758323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023BFD69-336F-4D44-B1B3-08E320CD570E}"/>
              </a:ext>
            </a:extLst>
          </p:cNvPr>
          <p:cNvSpPr txBox="1"/>
          <p:nvPr/>
        </p:nvSpPr>
        <p:spPr>
          <a:xfrm>
            <a:off x="467544" y="1052736"/>
            <a:ext cx="8496944" cy="6001643"/>
          </a:xfrm>
          <a:prstGeom prst="rect">
            <a:avLst/>
          </a:prstGeom>
          <a:noFill/>
        </p:spPr>
        <p:txBody>
          <a:bodyPr wrap="square">
            <a:spAutoFit/>
          </a:bodyPr>
          <a:lstStyle/>
          <a:p>
            <a:pPr marL="0" indent="0" algn="r" rtl="1">
              <a:buNone/>
            </a:pPr>
            <a:r>
              <a:rPr lang="ar-JO" sz="2400" dirty="0">
                <a:solidFill>
                  <a:srgbClr val="FF0000"/>
                </a:solidFill>
                <a:effectLst/>
                <a:ea typeface="Calibri" panose="020F0502020204030204" pitchFamily="34" charset="0"/>
                <a:cs typeface="Simplified Arabic" panose="02020603050405020304" pitchFamily="18" charset="-78"/>
              </a:rPr>
              <a:t>2- قدرة الإنسان على الوصول إلى  الكمال الأخلاقي:</a:t>
            </a:r>
          </a:p>
          <a:p>
            <a:pPr marL="0" indent="0" algn="r" rtl="1">
              <a:buNone/>
            </a:pPr>
            <a:r>
              <a:rPr lang="ar-JO" sz="2400" dirty="0">
                <a:effectLst/>
                <a:ea typeface="Calibri" panose="020F0502020204030204" pitchFamily="34" charset="0"/>
                <a:cs typeface="Simplified Arabic" panose="02020603050405020304" pitchFamily="18" charset="-78"/>
              </a:rPr>
              <a:t> تعني سيادة نظرة جديدة للكون والإنسان، وتتعلق بقدرة البشر على الرقي والترقي  الدائم، والوصول إلى الكمال الأخلاقي والسمو.</a:t>
            </a: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r>
              <a:rPr lang="ar-JO" sz="2400" dirty="0">
                <a:solidFill>
                  <a:srgbClr val="FF0000"/>
                </a:solidFill>
                <a:latin typeface="Simplified Arabic" panose="02020603050405020304" pitchFamily="18" charset="-78"/>
                <a:cs typeface="Simplified Arabic" panose="02020603050405020304" pitchFamily="18" charset="-78"/>
              </a:rPr>
              <a:t>3- </a:t>
            </a:r>
            <a:r>
              <a:rPr lang="ar-JO" sz="2400" b="1" dirty="0">
                <a:solidFill>
                  <a:srgbClr val="FF0000"/>
                </a:solidFill>
                <a:effectLst/>
                <a:ea typeface="Calibri" panose="020F0502020204030204" pitchFamily="34" charset="0"/>
                <a:cs typeface="Simplified Arabic" panose="02020603050405020304" pitchFamily="18" charset="-78"/>
              </a:rPr>
              <a:t>مذهب التقدم:</a:t>
            </a:r>
            <a:r>
              <a:rPr lang="ar-JO" sz="2400" b="1" dirty="0">
                <a:solidFill>
                  <a:srgbClr val="FF0000"/>
                </a:solidFill>
                <a:ea typeface="Calibri" panose="020F0502020204030204" pitchFamily="34" charset="0"/>
                <a:cs typeface="Simplified Arabic" panose="02020603050405020304" pitchFamily="18" charset="-78"/>
              </a:rPr>
              <a:t> </a:t>
            </a:r>
          </a:p>
          <a:p>
            <a:pPr marL="0" indent="0" algn="r" rtl="1">
              <a:buNone/>
            </a:pPr>
            <a:r>
              <a:rPr lang="ar-JO" sz="2400" dirty="0">
                <a:effectLst/>
                <a:ea typeface="Calibri" panose="020F0502020204030204" pitchFamily="34" charset="0"/>
                <a:cs typeface="Simplified Arabic" panose="02020603050405020304" pitchFamily="18" charset="-78"/>
              </a:rPr>
              <a:t>أي سير التاريخ بحركة تقدمية غائية دائما وأبدأ  إلى الأمام، وانتقال الإنسان من الحسن إلى الأحسن، بعكس النظرة الدينية التي كانت تنظر إلى التقدم بمثابة تدهور لأنه ابتعاد عن الأصل، وسيرا من السيء إلى الأسوأ.     </a:t>
            </a:r>
          </a:p>
          <a:p>
            <a:pPr marL="0" indent="0" algn="r" rtl="1">
              <a:buNone/>
            </a:pPr>
            <a:endParaRPr lang="ar-JO" sz="2400" dirty="0">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JO" sz="2400" dirty="0">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JO" sz="2400" dirty="0">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JO" sz="2400" dirty="0">
              <a:effectLst/>
              <a:ea typeface="Calibri" panose="020F0502020204030204" pitchFamily="34" charset="0"/>
              <a:cs typeface="Simplified Arabic" panose="02020603050405020304" pitchFamily="18" charset="-78"/>
            </a:endParaRPr>
          </a:p>
          <a:p>
            <a:pPr marL="0" indent="0" algn="r" rtl="1">
              <a:buNone/>
            </a:pPr>
            <a:endParaRPr lang="ar-SA" sz="2400" dirty="0">
              <a:latin typeface="Simplified Arabic" panose="02020603050405020304" pitchFamily="18" charset="-78"/>
              <a:cs typeface="Simplified Arabic" panose="02020603050405020304" pitchFamily="18" charset="-78"/>
            </a:endParaRPr>
          </a:p>
        </p:txBody>
      </p:sp>
      <p:pic>
        <p:nvPicPr>
          <p:cNvPr id="4" name="Picture 3">
            <a:extLst>
              <a:ext uri="{FF2B5EF4-FFF2-40B4-BE49-F238E27FC236}">
                <a16:creationId xmlns:a16="http://schemas.microsoft.com/office/drawing/2014/main" xmlns="" id="{95C3D56E-ADE4-4765-9249-9464249D6EC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7544" y="4293096"/>
            <a:ext cx="7272808" cy="1762125"/>
          </a:xfrm>
          <a:prstGeom prst="rect">
            <a:avLst/>
          </a:prstGeom>
        </p:spPr>
      </p:pic>
    </p:spTree>
    <p:extLst>
      <p:ext uri="{BB962C8B-B14F-4D97-AF65-F5344CB8AC3E}">
        <p14:creationId xmlns:p14="http://schemas.microsoft.com/office/powerpoint/2010/main" val="32252569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44624"/>
            <a:ext cx="8363272" cy="5975176"/>
          </a:xfrm>
        </p:spPr>
        <p:txBody>
          <a:bodyPr>
            <a:normAutofit/>
          </a:bodyPr>
          <a:lstStyle/>
          <a:p>
            <a:pPr marL="0" indent="0" algn="r" rtl="1">
              <a:buNone/>
            </a:pPr>
            <a:r>
              <a:rPr lang="ar-JO" sz="2400" dirty="0">
                <a:latin typeface="Simplified Arabic" panose="02020603050405020304" pitchFamily="18" charset="-78"/>
                <a:cs typeface="Simplified Arabic" panose="02020603050405020304" pitchFamily="18" charset="-78"/>
              </a:rPr>
              <a:t>4- </a:t>
            </a:r>
            <a:r>
              <a:rPr lang="ar-SA" sz="2400" dirty="0">
                <a:solidFill>
                  <a:srgbClr val="FF0000"/>
                </a:solidFill>
                <a:latin typeface="Simplified Arabic" panose="02020603050405020304" pitchFamily="18" charset="-78"/>
                <a:cs typeface="Simplified Arabic" panose="02020603050405020304" pitchFamily="18" charset="-78"/>
              </a:rPr>
              <a:t>الانسان طيب بطبيعته وما يفسده هو البيئة وارتبط مفهوم الانسان ب</a:t>
            </a:r>
            <a:r>
              <a:rPr lang="ar-SA" sz="2400" dirty="0">
                <a:latin typeface="Simplified Arabic" panose="02020603050405020304" pitchFamily="18" charset="-78"/>
                <a:cs typeface="Simplified Arabic" panose="02020603050405020304" pitchFamily="18" charset="-78"/>
              </a:rPr>
              <a:t>:</a:t>
            </a:r>
          </a:p>
          <a:p>
            <a:pPr marL="0" indent="0" algn="r" rtl="1">
              <a:buNone/>
            </a:pPr>
            <a:r>
              <a:rPr lang="ar-JO" sz="2400" dirty="0">
                <a:latin typeface="Simplified Arabic" panose="02020603050405020304" pitchFamily="18" charset="-78"/>
                <a:cs typeface="Simplified Arabic" panose="02020603050405020304" pitchFamily="18" charset="-78"/>
              </a:rPr>
              <a:t>أ. </a:t>
            </a:r>
            <a:r>
              <a:rPr lang="ar-SA" sz="2400" dirty="0">
                <a:latin typeface="Simplified Arabic" panose="02020603050405020304" pitchFamily="18" charset="-78"/>
                <a:cs typeface="Simplified Arabic" panose="02020603050405020304" pitchFamily="18" charset="-78"/>
              </a:rPr>
              <a:t>الحرية</a:t>
            </a:r>
            <a:r>
              <a:rPr lang="ar-JO" sz="2400" dirty="0">
                <a:latin typeface="Simplified Arabic" panose="02020603050405020304" pitchFamily="18" charset="-78"/>
                <a:cs typeface="Simplified Arabic" panose="02020603050405020304" pitchFamily="18" charset="-78"/>
              </a:rPr>
              <a:t>: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افترض أعلام عصر التنوير أن الله أو طبيعة قد منح البشر حرية طبيعية تتضمن حقوقهم الأساسية.</a:t>
            </a:r>
          </a:p>
          <a:p>
            <a:pPr marL="0" indent="0" algn="r" rtl="1">
              <a:buNone/>
            </a:pPr>
            <a:endParaRPr lang="ar-SA" sz="2400" dirty="0">
              <a:latin typeface="Simplified Arabic" panose="02020603050405020304" pitchFamily="18" charset="-78"/>
              <a:cs typeface="Simplified Arabic" panose="02020603050405020304" pitchFamily="18" charset="-78"/>
            </a:endParaRPr>
          </a:p>
          <a:p>
            <a:pPr marL="0" indent="0" algn="r" rtl="1">
              <a:buNone/>
            </a:pPr>
            <a:r>
              <a:rPr lang="ar-JO" sz="2400" dirty="0">
                <a:latin typeface="Simplified Arabic" panose="02020603050405020304" pitchFamily="18" charset="-78"/>
                <a:cs typeface="Simplified Arabic" panose="02020603050405020304" pitchFamily="18" charset="-78"/>
              </a:rPr>
              <a:t>ب. </a:t>
            </a:r>
            <a:r>
              <a:rPr lang="ar-SA" sz="2400" dirty="0">
                <a:latin typeface="Simplified Arabic" panose="02020603050405020304" pitchFamily="18" charset="-78"/>
                <a:cs typeface="Simplified Arabic" panose="02020603050405020304" pitchFamily="18" charset="-78"/>
              </a:rPr>
              <a:t>النزعة الفردية.</a:t>
            </a:r>
          </a:p>
          <a:p>
            <a:pPr marL="0" indent="0" algn="r" rtl="1">
              <a:buNone/>
            </a:pPr>
            <a:r>
              <a:rPr lang="ar-JO" sz="2400" dirty="0">
                <a:latin typeface="Simplified Arabic" panose="02020603050405020304" pitchFamily="18" charset="-78"/>
                <a:cs typeface="Simplified Arabic" panose="02020603050405020304" pitchFamily="18" charset="-78"/>
              </a:rPr>
              <a:t>ج. </a:t>
            </a:r>
            <a:r>
              <a:rPr lang="ar-SA" sz="2400" dirty="0">
                <a:latin typeface="Simplified Arabic" panose="02020603050405020304" pitchFamily="18" charset="-78"/>
                <a:cs typeface="Simplified Arabic" panose="02020603050405020304" pitchFamily="18" charset="-78"/>
              </a:rPr>
              <a:t>الاعتراف بالتعددية.</a:t>
            </a:r>
          </a:p>
          <a:p>
            <a:pPr marL="0" indent="0" algn="r" rtl="1">
              <a:buNone/>
            </a:pPr>
            <a:r>
              <a:rPr lang="ar-JO" sz="2400" dirty="0">
                <a:latin typeface="Simplified Arabic" panose="02020603050405020304" pitchFamily="18" charset="-78"/>
                <a:cs typeface="Simplified Arabic" panose="02020603050405020304" pitchFamily="18" charset="-78"/>
              </a:rPr>
              <a:t>د. </a:t>
            </a:r>
            <a:r>
              <a:rPr lang="ar-SA" sz="2400" dirty="0">
                <a:latin typeface="Simplified Arabic" panose="02020603050405020304" pitchFamily="18" charset="-78"/>
                <a:cs typeface="Simplified Arabic" panose="02020603050405020304" pitchFamily="18" charset="-78"/>
              </a:rPr>
              <a:t>حق الاختلاف والتسامح.</a:t>
            </a:r>
          </a:p>
          <a:p>
            <a:pPr marL="0" indent="0" algn="r" rtl="1">
              <a:buNone/>
            </a:pPr>
            <a:r>
              <a:rPr lang="ar-JO" sz="2400" dirty="0">
                <a:solidFill>
                  <a:srgbClr val="FF0000"/>
                </a:solidFill>
                <a:latin typeface="Simplified Arabic" panose="02020603050405020304" pitchFamily="18" charset="-78"/>
                <a:cs typeface="Simplified Arabic" panose="02020603050405020304" pitchFamily="18" charset="-78"/>
              </a:rPr>
              <a:t>5- </a:t>
            </a:r>
            <a:r>
              <a:rPr lang="ar-SA" sz="2400" dirty="0">
                <a:solidFill>
                  <a:srgbClr val="FF0000"/>
                </a:solidFill>
                <a:latin typeface="Simplified Arabic" panose="02020603050405020304" pitchFamily="18" charset="-78"/>
                <a:cs typeface="Simplified Arabic" panose="02020603050405020304" pitchFamily="18" charset="-78"/>
              </a:rPr>
              <a:t>النظرة المادية للوجود</a:t>
            </a:r>
            <a:r>
              <a:rPr lang="ar-JO" sz="2400" dirty="0">
                <a:latin typeface="Simplified Arabic" panose="02020603050405020304" pitchFamily="18" charset="-78"/>
                <a:cs typeface="Simplified Arabic" panose="02020603050405020304" pitchFamily="18" charset="-78"/>
              </a:rPr>
              <a:t>: </a:t>
            </a:r>
          </a:p>
          <a:p>
            <a:pPr marL="0" indent="0" algn="r" rtl="1">
              <a:buNone/>
            </a:pP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نظر التنوير إلى العالم كونه آلة مادية ضخمة تسير نفسها بنفسها أي أنها مكتفية بذاتها، ولا تحتاج لرعاية أو تدخل خارجي غيبي لتحريكها، فالعالم خاضع من البداية إلى النهاية لقوانين فيزيائية واحدة.</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buNone/>
            </a:pPr>
            <a:endParaRPr lang="ar-SA" dirty="0"/>
          </a:p>
        </p:txBody>
      </p:sp>
    </p:spTree>
    <p:extLst>
      <p:ext uri="{BB962C8B-B14F-4D97-AF65-F5344CB8AC3E}">
        <p14:creationId xmlns:p14="http://schemas.microsoft.com/office/powerpoint/2010/main" val="16046817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3491" y="476673"/>
            <a:ext cx="6571343" cy="864096"/>
          </a:xfrm>
        </p:spPr>
        <p:txBody>
          <a:bodyPr>
            <a:normAutofit/>
          </a:bodyPr>
          <a:lstStyle/>
          <a:p>
            <a:pPr algn="ctr" rtl="1"/>
            <a:r>
              <a:rPr lang="ar-SA" dirty="0">
                <a:solidFill>
                  <a:srgbClr val="FF0000"/>
                </a:solidFill>
              </a:rPr>
              <a:t>مكتسبات عصر التنوير والنهضة </a:t>
            </a:r>
            <a:endParaRPr lang="ar-JO" dirty="0">
              <a:solidFill>
                <a:srgbClr val="FF0000"/>
              </a:solidFill>
            </a:endParaRPr>
          </a:p>
        </p:txBody>
      </p:sp>
      <p:sp>
        <p:nvSpPr>
          <p:cNvPr id="3" name="Content Placeholder 2"/>
          <p:cNvSpPr>
            <a:spLocks noGrp="1"/>
          </p:cNvSpPr>
          <p:nvPr>
            <p:ph idx="1"/>
          </p:nvPr>
        </p:nvSpPr>
        <p:spPr>
          <a:xfrm>
            <a:off x="467544" y="980729"/>
            <a:ext cx="8496943" cy="5400600"/>
          </a:xfrm>
        </p:spPr>
        <p:txBody>
          <a:bodyPr>
            <a:normAutofit/>
          </a:bodyPr>
          <a:lstStyle/>
          <a:p>
            <a:pPr lvl="0" algn="r" rtl="1"/>
            <a:r>
              <a:rPr lang="ar-SA" sz="2400" dirty="0">
                <a:latin typeface="Simplified Arabic" panose="02020603050405020304" pitchFamily="18" charset="-78"/>
                <a:cs typeface="Simplified Arabic" panose="02020603050405020304" pitchFamily="18" charset="-78"/>
              </a:rPr>
              <a:t>يمثل التاريخ الاوروبي مراحل متتابعة من الاستمرار والانقطاع, أي الحفاظ على الايجابيات وتوظيف المنجزات السابقة في المرحلة اللاحقة، ونقد السلبيات والتخلي عنها في عصر النهضة من الحداثة الاوروبية الى الثورة العقلية ومنها الى النهضة العلمية الى عصر التنوير والثورة الصناعية في القرن الثامن عشر والتاسع عشر الى عصر الاستعمار والامبريالية الى المرحلة الراهنة (مرحلة ما بعد الحداثة).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ظهور  الليبرالية فكرياً وسياسياً.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الديمقراطية والمواطنة وحقوق الانسان.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نقد الاستبداد ونظريات الحق الالهي في الحكم وظهور نظريات العقد الاجتماعي. </a:t>
            </a:r>
            <a:endParaRPr lang="en-US" sz="2400" dirty="0">
              <a:latin typeface="Simplified Arabic" panose="02020603050405020304" pitchFamily="18" charset="-78"/>
              <a:cs typeface="Simplified Arabic" panose="02020603050405020304" pitchFamily="18" charset="-78"/>
            </a:endParaRPr>
          </a:p>
          <a:p>
            <a:pPr lvl="0" algn="r" rtl="1"/>
            <a:r>
              <a:rPr lang="ar-SA" sz="2400" dirty="0">
                <a:latin typeface="Simplified Arabic" panose="02020603050405020304" pitchFamily="18" charset="-78"/>
                <a:cs typeface="Simplified Arabic" panose="02020603050405020304" pitchFamily="18" charset="-78"/>
              </a:rPr>
              <a:t>تحول افكار التنوير الى واقع بالثورة الفرنسية.</a:t>
            </a:r>
            <a:endParaRPr lang="en-US" sz="2400" dirty="0">
              <a:latin typeface="Simplified Arabic" panose="02020603050405020304" pitchFamily="18" charset="-78"/>
              <a:cs typeface="Simplified Arabic" panose="02020603050405020304" pitchFamily="18" charset="-78"/>
            </a:endParaRPr>
          </a:p>
          <a:p>
            <a:pPr algn="r" rtl="1"/>
            <a:endParaRPr lang="ar-JO" dirty="0"/>
          </a:p>
        </p:txBody>
      </p:sp>
    </p:spTree>
    <p:extLst>
      <p:ext uri="{BB962C8B-B14F-4D97-AF65-F5344CB8AC3E}">
        <p14:creationId xmlns:p14="http://schemas.microsoft.com/office/powerpoint/2010/main" val="34926951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5EFD461-8349-4656-9E3E-AD513833A6FF}"/>
              </a:ext>
            </a:extLst>
          </p:cNvPr>
          <p:cNvSpPr>
            <a:spLocks noGrp="1"/>
          </p:cNvSpPr>
          <p:nvPr>
            <p:ph type="title"/>
          </p:nvPr>
        </p:nvSpPr>
        <p:spPr>
          <a:xfrm>
            <a:off x="1443491" y="804521"/>
            <a:ext cx="6571343" cy="680264"/>
          </a:xfrm>
        </p:spPr>
        <p:txBody>
          <a:bodyPr>
            <a:normAutofit fontScale="90000"/>
          </a:bodyPr>
          <a:lstStyle/>
          <a:p>
            <a:pPr algn="ctr" rtl="1"/>
            <a:r>
              <a:rPr lang="ar-JO" b="1"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الليبرالية</a:t>
            </a:r>
            <a:r>
              <a:rPr lang="ar-JO"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r>
              <a:rPr lang="en-US"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r>
            <a:br>
              <a:rPr lang="en-US"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br>
            <a:endParaRPr lang="en-US" dirty="0">
              <a:solidFill>
                <a:srgbClr val="FF0000"/>
              </a:solidFill>
              <a:latin typeface="Simplified Arabic" panose="02020603050405020304" pitchFamily="18" charset="-78"/>
              <a:cs typeface="Simplified Arabic" panose="02020603050405020304" pitchFamily="18" charset="-78"/>
            </a:endParaRPr>
          </a:p>
        </p:txBody>
      </p:sp>
      <p:sp>
        <p:nvSpPr>
          <p:cNvPr id="4" name="TextBox 3">
            <a:extLst>
              <a:ext uri="{FF2B5EF4-FFF2-40B4-BE49-F238E27FC236}">
                <a16:creationId xmlns:a16="http://schemas.microsoft.com/office/drawing/2014/main" xmlns="" id="{D1085A5C-03F1-4717-A810-23B52F564C63}"/>
              </a:ext>
            </a:extLst>
          </p:cNvPr>
          <p:cNvSpPr txBox="1"/>
          <p:nvPr/>
        </p:nvSpPr>
        <p:spPr>
          <a:xfrm>
            <a:off x="285700" y="1844824"/>
            <a:ext cx="8572600" cy="7478970"/>
          </a:xfrm>
          <a:prstGeom prst="rect">
            <a:avLst/>
          </a:prstGeom>
          <a:noFill/>
        </p:spPr>
        <p:txBody>
          <a:bodyPr wrap="square">
            <a:spAutoFit/>
          </a:bodyPr>
          <a:lstStyle/>
          <a:p>
            <a:pPr marL="285750" indent="-285750" algn="r" rtl="1">
              <a:buFont typeface="Arial" panose="020B0604020202020204" pitchFamily="34" charset="0"/>
              <a:buChar char="•"/>
            </a:pPr>
            <a:r>
              <a:rPr lang="ar-JO" sz="2400" dirty="0">
                <a:effectLst/>
                <a:ea typeface="Calibri" panose="020F0502020204030204" pitchFamily="34" charset="0"/>
                <a:cs typeface="Simplified Arabic" panose="02020603050405020304" pitchFamily="18" charset="-78"/>
              </a:rPr>
              <a:t>تعرف أحيانا بالمذهب الحري أو التحررية أو التلقائية، وهي فلسفة ومنهج ومذاهب عدة. </a:t>
            </a:r>
          </a:p>
          <a:p>
            <a:pPr marL="285750" indent="-285750" algn="r" rtl="1">
              <a:buFont typeface="Arial" panose="020B0604020202020204" pitchFamily="34" charset="0"/>
              <a:buChar char="•"/>
            </a:pPr>
            <a:r>
              <a:rPr lang="ar-JO" sz="2400" dirty="0">
                <a:effectLst/>
                <a:ea typeface="Calibri" panose="020F0502020204030204" pitchFamily="34" charset="0"/>
                <a:cs typeface="Simplified Arabic" panose="02020603050405020304" pitchFamily="18" charset="-78"/>
              </a:rPr>
              <a:t>نشأت تاريخيا في الغرب الأوروبي مع الثورة العلمية والعقلية في القرنين السادس عشر والسابع عشر </a:t>
            </a:r>
            <a:r>
              <a:rPr lang="ar-JO" sz="2400" dirty="0">
                <a:ea typeface="Calibri" panose="020F0502020204030204" pitchFamily="34" charset="0"/>
                <a:cs typeface="Simplified Arabic" panose="02020603050405020304" pitchFamily="18" charset="-78"/>
              </a:rPr>
              <a:t>.</a:t>
            </a:r>
          </a:p>
          <a:p>
            <a:pPr marL="285750" indent="-285750" algn="r" rtl="1">
              <a:buFont typeface="Arial" panose="020B0604020202020204" pitchFamily="34" charset="0"/>
              <a:buChar char="•"/>
            </a:pPr>
            <a:r>
              <a:rPr lang="ar-JO" sz="2400" dirty="0">
                <a:effectLst/>
                <a:ea typeface="Calibri" panose="020F0502020204030204" pitchFamily="34" charset="0"/>
                <a:cs typeface="Simplified Arabic" panose="02020603050405020304" pitchFamily="18" charset="-78"/>
              </a:rPr>
              <a:t>كانت الليبرالية ونظامها الرأسمالي أهم المراحل والأحداث الكبرى في تاريخ أوروبا والغرب؛ فقد أنجزت الحداثة والرفاه وحقوق الإنسان. </a:t>
            </a:r>
          </a:p>
          <a:p>
            <a:pPr marL="285750" indent="-285750" algn="r" rtl="1">
              <a:buFont typeface="Arial" panose="020B0604020202020204" pitchFamily="34" charset="0"/>
              <a:buChar char="•"/>
            </a:pPr>
            <a:endParaRPr lang="ar-JO" sz="2400" dirty="0">
              <a:ea typeface="Calibri" panose="020F0502020204030204" pitchFamily="34" charset="0"/>
              <a:cs typeface="Simplified Arabic" panose="02020603050405020304" pitchFamily="18" charset="-78"/>
            </a:endParaRPr>
          </a:p>
          <a:p>
            <a:pPr algn="r" rtl="1"/>
            <a:r>
              <a:rPr lang="ar-JO" sz="2400" dirty="0">
                <a:solidFill>
                  <a:srgbClr val="FF0000"/>
                </a:solidFill>
                <a:effectLst/>
                <a:ea typeface="Calibri" panose="020F0502020204030204" pitchFamily="34" charset="0"/>
                <a:cs typeface="Simplified Arabic" panose="02020603050405020304" pitchFamily="18" charset="-78"/>
              </a:rPr>
              <a:t>العوامل التي ساعدت على </a:t>
            </a:r>
            <a:r>
              <a:rPr lang="ar-JO" sz="2400" dirty="0">
                <a:solidFill>
                  <a:srgbClr val="FF0000"/>
                </a:solidFill>
                <a:ea typeface="Calibri" panose="020F0502020204030204" pitchFamily="34" charset="0"/>
                <a:cs typeface="Simplified Arabic" panose="02020603050405020304" pitchFamily="18" charset="-78"/>
              </a:rPr>
              <a:t>بروز الفكر الليبرالي</a:t>
            </a:r>
            <a:r>
              <a:rPr lang="ar-JO" sz="2400" dirty="0">
                <a:ea typeface="Calibri" panose="020F0502020204030204" pitchFamily="34" charset="0"/>
                <a:cs typeface="Simplified Arabic" panose="02020603050405020304" pitchFamily="18" charset="-78"/>
              </a:rPr>
              <a:t>: </a:t>
            </a:r>
          </a:p>
          <a:p>
            <a:pPr algn="r" rtl="1"/>
            <a:r>
              <a:rPr lang="ar-JO" sz="2400" dirty="0">
                <a:effectLst/>
                <a:ea typeface="Calibri" panose="020F0502020204030204" pitchFamily="34" charset="0"/>
                <a:cs typeface="Simplified Arabic" panose="02020603050405020304" pitchFamily="18" charset="-78"/>
              </a:rPr>
              <a:t>1- التطور والتقدم الاقتصادي والسياسي.</a:t>
            </a:r>
          </a:p>
          <a:p>
            <a:pPr algn="r" rtl="1"/>
            <a:r>
              <a:rPr lang="ar-JO" sz="2400" dirty="0">
                <a:ea typeface="Calibri" panose="020F0502020204030204" pitchFamily="34" charset="0"/>
                <a:cs typeface="Simplified Arabic" panose="02020603050405020304" pitchFamily="18" charset="-78"/>
              </a:rPr>
              <a:t>2- </a:t>
            </a:r>
            <a:r>
              <a:rPr lang="ar-JO" sz="2400" dirty="0">
                <a:effectLst/>
                <a:ea typeface="Calibri" panose="020F0502020204030204" pitchFamily="34" charset="0"/>
                <a:cs typeface="Simplified Arabic" panose="02020603050405020304" pitchFamily="18" charset="-78"/>
              </a:rPr>
              <a:t>وإنهاء عصر الإقطاع</a:t>
            </a:r>
            <a:r>
              <a:rPr lang="ar-JO" sz="2400" dirty="0">
                <a:ea typeface="Calibri" panose="020F0502020204030204" pitchFamily="34" charset="0"/>
                <a:cs typeface="Simplified Arabic" panose="02020603050405020304" pitchFamily="18" charset="-78"/>
              </a:rPr>
              <a:t>.</a:t>
            </a:r>
          </a:p>
          <a:p>
            <a:pPr algn="r" rtl="1"/>
            <a:r>
              <a:rPr lang="ar-JO" sz="2400" dirty="0">
                <a:effectLst/>
                <a:ea typeface="Calibri" panose="020F0502020204030204" pitchFamily="34" charset="0"/>
                <a:cs typeface="Simplified Arabic" panose="02020603050405020304" pitchFamily="18" charset="-78"/>
              </a:rPr>
              <a:t>3- تحسّس أوروبا إلى أهمية الحرية الفردية.</a:t>
            </a: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en-US" sz="2400" dirty="0"/>
          </a:p>
        </p:txBody>
      </p:sp>
    </p:spTree>
    <p:extLst>
      <p:ext uri="{BB962C8B-B14F-4D97-AF65-F5344CB8AC3E}">
        <p14:creationId xmlns:p14="http://schemas.microsoft.com/office/powerpoint/2010/main" val="958660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973278A-8FE8-496B-8CDA-E018CEFC3933}"/>
              </a:ext>
            </a:extLst>
          </p:cNvPr>
          <p:cNvSpPr>
            <a:spLocks noGrp="1"/>
          </p:cNvSpPr>
          <p:nvPr>
            <p:ph type="title"/>
          </p:nvPr>
        </p:nvSpPr>
        <p:spPr/>
        <p:txBody>
          <a:bodyPr>
            <a:noAutofit/>
          </a:bodyPr>
          <a:lstStyle/>
          <a:p>
            <a:pPr algn="ctr" rtl="1"/>
            <a:r>
              <a:rPr lang="ar-JO" sz="4000" dirty="0">
                <a:solidFill>
                  <a:srgbClr val="FF0000"/>
                </a:solidFill>
                <a:effectLst/>
                <a:ea typeface="Calibri" panose="020F0502020204030204" pitchFamily="34" charset="0"/>
                <a:cs typeface="Simplified Arabic" panose="02020603050405020304" pitchFamily="18" charset="-78"/>
              </a:rPr>
              <a:t>الأسس التي يقوم عليها الفكر الليبرالي:</a:t>
            </a:r>
            <a:br>
              <a:rPr lang="ar-JO" sz="4000" dirty="0">
                <a:solidFill>
                  <a:srgbClr val="FF0000"/>
                </a:solidFill>
                <a:effectLst/>
                <a:ea typeface="Calibri" panose="020F0502020204030204" pitchFamily="34" charset="0"/>
                <a:cs typeface="Simplified Arabic" panose="02020603050405020304" pitchFamily="18" charset="-78"/>
              </a:rPr>
            </a:br>
            <a:endParaRPr lang="en-US" sz="4000" dirty="0">
              <a:solidFill>
                <a:srgbClr val="FF0000"/>
              </a:solidFill>
            </a:endParaRPr>
          </a:p>
        </p:txBody>
      </p:sp>
      <p:sp>
        <p:nvSpPr>
          <p:cNvPr id="3" name="Content Placeholder 2">
            <a:extLst>
              <a:ext uri="{FF2B5EF4-FFF2-40B4-BE49-F238E27FC236}">
                <a16:creationId xmlns:a16="http://schemas.microsoft.com/office/drawing/2014/main" xmlns="" id="{F4E99D56-6BAB-4F64-A2C1-3F948EBBDF79}"/>
              </a:ext>
            </a:extLst>
          </p:cNvPr>
          <p:cNvSpPr>
            <a:spLocks noGrp="1"/>
          </p:cNvSpPr>
          <p:nvPr>
            <p:ph idx="1"/>
          </p:nvPr>
        </p:nvSpPr>
        <p:spPr/>
        <p:txBody>
          <a:bodyPr>
            <a:normAutofit/>
          </a:bodyPr>
          <a:lstStyle/>
          <a:p>
            <a:pPr algn="r" rtl="1"/>
            <a:r>
              <a:rPr lang="ar-JO" sz="2400" dirty="0">
                <a:ea typeface="Calibri" panose="020F0502020204030204" pitchFamily="34" charset="0"/>
                <a:cs typeface="Simplified Arabic" panose="02020603050405020304" pitchFamily="18" charset="-78"/>
              </a:rPr>
              <a:t>1- </a:t>
            </a:r>
            <a:r>
              <a:rPr lang="ar-JO" sz="2400" dirty="0">
                <a:effectLst/>
                <a:ea typeface="Calibri" panose="020F0502020204030204" pitchFamily="34" charset="0"/>
                <a:cs typeface="Simplified Arabic" panose="02020603050405020304" pitchFamily="18" charset="-78"/>
              </a:rPr>
              <a:t>الحرية الفردية. ( دعه يمر دعه يعمل).</a:t>
            </a:r>
          </a:p>
          <a:p>
            <a:pPr algn="r" rtl="1"/>
            <a:r>
              <a:rPr lang="ar-JO" sz="2400" dirty="0">
                <a:ea typeface="Calibri" panose="020F0502020204030204" pitchFamily="34" charset="0"/>
                <a:cs typeface="Simplified Arabic" panose="02020603050405020304" pitchFamily="18" charset="-78"/>
              </a:rPr>
              <a:t>2-</a:t>
            </a:r>
            <a:r>
              <a:rPr lang="ar-JO" sz="2400" dirty="0">
                <a:effectLst/>
                <a:ea typeface="Calibri" panose="020F0502020204030204" pitchFamily="34" charset="0"/>
                <a:cs typeface="Simplified Arabic" panose="02020603050405020304" pitchFamily="18" charset="-78"/>
              </a:rPr>
              <a:t>الإنسان كونه كائن اجتماعي يسعى إلى تحقيق مصالحة الشخصية، وتلقائيا يحقق مصالح المجتمع .</a:t>
            </a:r>
          </a:p>
          <a:p>
            <a:pPr algn="r" rtl="1"/>
            <a:r>
              <a:rPr lang="ar-JO" sz="2400" dirty="0">
                <a:ea typeface="Calibri" panose="020F0502020204030204" pitchFamily="34" charset="0"/>
                <a:cs typeface="Simplified Arabic" panose="02020603050405020304" pitchFamily="18" charset="-78"/>
              </a:rPr>
              <a:t>3- </a:t>
            </a:r>
            <a:r>
              <a:rPr lang="ar-JO" sz="2400" dirty="0">
                <a:effectLst/>
                <a:ea typeface="Calibri" panose="020F0502020204030204" pitchFamily="34" charset="0"/>
                <a:cs typeface="Simplified Arabic" panose="02020603050405020304" pitchFamily="18" charset="-78"/>
              </a:rPr>
              <a:t>القانون الطبيعي: أو القانون الحتمي: وهذا القانون الذي يوفق بين قيمة التغيير والتقدم و بين حرية الإنسان. </a:t>
            </a:r>
            <a:endParaRPr lang="ar-JO" sz="2400" dirty="0">
              <a:ea typeface="Calibri" panose="020F0502020204030204" pitchFamily="34" charset="0"/>
              <a:cs typeface="Simplified Arabic" panose="02020603050405020304" pitchFamily="18" charset="-78"/>
            </a:endParaRPr>
          </a:p>
          <a:p>
            <a:endParaRPr lang="en-US" sz="2400" dirty="0"/>
          </a:p>
        </p:txBody>
      </p:sp>
    </p:spTree>
    <p:extLst>
      <p:ext uri="{BB962C8B-B14F-4D97-AF65-F5344CB8AC3E}">
        <p14:creationId xmlns:p14="http://schemas.microsoft.com/office/powerpoint/2010/main" val="1362796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6DD034A-19BC-4371-B2B9-D76DA08FC841}"/>
              </a:ext>
            </a:extLst>
          </p:cNvPr>
          <p:cNvSpPr>
            <a:spLocks noGrp="1"/>
          </p:cNvSpPr>
          <p:nvPr>
            <p:ph type="title"/>
          </p:nvPr>
        </p:nvSpPr>
        <p:spPr>
          <a:xfrm>
            <a:off x="1443491" y="404665"/>
            <a:ext cx="6571343" cy="648071"/>
          </a:xfrm>
        </p:spPr>
        <p:txBody>
          <a:bodyPr/>
          <a:lstStyle/>
          <a:p>
            <a:pPr algn="ctr" rtl="1"/>
            <a:r>
              <a:rPr lang="ar-JO" dirty="0">
                <a:solidFill>
                  <a:srgbClr val="FF0000"/>
                </a:solidFill>
              </a:rPr>
              <a:t>منجزات الفكر الليبرالي: </a:t>
            </a:r>
            <a:endParaRPr lang="en-US" dirty="0">
              <a:solidFill>
                <a:srgbClr val="FF0000"/>
              </a:solidFill>
            </a:endParaRPr>
          </a:p>
        </p:txBody>
      </p:sp>
      <p:sp>
        <p:nvSpPr>
          <p:cNvPr id="3" name="Content Placeholder 2">
            <a:extLst>
              <a:ext uri="{FF2B5EF4-FFF2-40B4-BE49-F238E27FC236}">
                <a16:creationId xmlns:a16="http://schemas.microsoft.com/office/drawing/2014/main" xmlns="" id="{00E17CD8-6E5E-4E6B-93E5-D1E614166EEE}"/>
              </a:ext>
            </a:extLst>
          </p:cNvPr>
          <p:cNvSpPr>
            <a:spLocks noGrp="1"/>
          </p:cNvSpPr>
          <p:nvPr>
            <p:ph idx="1"/>
          </p:nvPr>
        </p:nvSpPr>
        <p:spPr>
          <a:xfrm>
            <a:off x="834359" y="1772817"/>
            <a:ext cx="7475282" cy="4320480"/>
          </a:xfrm>
        </p:spPr>
        <p:txBody>
          <a:bodyPr>
            <a:normAutofit lnSpcReduction="10000"/>
          </a:bodyPr>
          <a:lstStyle/>
          <a:p>
            <a:pPr marL="0" indent="0" algn="r" rtl="1">
              <a:buNone/>
            </a:pPr>
            <a:r>
              <a:rPr lang="ar-JO" sz="2400" dirty="0">
                <a:latin typeface="Simplified Arabic" panose="02020603050405020304" pitchFamily="18" charset="-78"/>
                <a:cs typeface="Simplified Arabic" panose="02020603050405020304" pitchFamily="18" charset="-78"/>
              </a:rPr>
              <a:t>1-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أنجزت الحداثة والرفاه وحقوق الإنسان.</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2- </a:t>
            </a:r>
            <a:r>
              <a:rPr lang="en-US" sz="24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قضت على النظام الإقطاعي، والحكم الملكي المطلق .</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3-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اشاعت الحرية والديمقراطية</a:t>
            </a:r>
            <a:r>
              <a:rPr lang="ar-JO" sz="2400" dirty="0">
                <a:latin typeface="Simplified Arabic" panose="02020603050405020304" pitchFamily="18" charset="-78"/>
                <a:ea typeface="Calibri" panose="020F0502020204030204" pitchFamily="34" charset="0"/>
                <a:cs typeface="Simplified Arabic" panose="02020603050405020304" pitchFamily="18" charset="-78"/>
              </a:rPr>
              <a:t>.</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4-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نهضت بالثورة الصناعية.</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5-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نهضت بالأدب والفن والفكر على جميع المستويات.</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6- </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ناضلت الليبرالية ضد تدخل الدولة في الحياة الاقتصادية</a:t>
            </a:r>
            <a:r>
              <a:rPr lang="ar-JO" sz="2400" dirty="0">
                <a:latin typeface="Simplified Arabic" panose="02020603050405020304" pitchFamily="18" charset="-78"/>
                <a:ea typeface="Calibri" panose="020F0502020204030204" pitchFamily="34" charset="0"/>
                <a:cs typeface="Simplified Arabic" panose="02020603050405020304" pitchFamily="18" charset="-78"/>
              </a:rPr>
              <a:t>.</a:t>
            </a:r>
          </a:p>
          <a:p>
            <a:pPr marL="0" indent="0" algn="r" rtl="1">
              <a:buNone/>
            </a:pPr>
            <a:r>
              <a:rPr lang="ar-JO" sz="2400" dirty="0">
                <a:latin typeface="Simplified Arabic" panose="02020603050405020304" pitchFamily="18" charset="-78"/>
                <a:ea typeface="Calibri" panose="020F0502020204030204" pitchFamily="34" charset="0"/>
                <a:cs typeface="Simplified Arabic" panose="02020603050405020304" pitchFamily="18" charset="-78"/>
              </a:rPr>
              <a:t>7- ت</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سوّيغ الاستعمار واحتلال اراضي الغير بالقوة والنهب وتجارة العبيد بحجة عدم أهلية تلك الشعوب للبقاء. </a:t>
            </a:r>
            <a:endParaRPr lang="ar-JO" sz="24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en-US" sz="24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156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F67657-4ACB-49B2-B0B3-AB672F69CF9F}"/>
              </a:ext>
            </a:extLst>
          </p:cNvPr>
          <p:cNvSpPr>
            <a:spLocks noGrp="1"/>
          </p:cNvSpPr>
          <p:nvPr>
            <p:ph type="title"/>
          </p:nvPr>
        </p:nvSpPr>
        <p:spPr>
          <a:xfrm>
            <a:off x="1443491" y="804521"/>
            <a:ext cx="6571343" cy="752272"/>
          </a:xfrm>
        </p:spPr>
        <p:txBody>
          <a:bodyPr>
            <a:normAutofit fontScale="90000"/>
          </a:bodyPr>
          <a:lstStyle/>
          <a:p>
            <a:pPr algn="r" rtl="1"/>
            <a:r>
              <a:rPr lang="ar-JO" dirty="0">
                <a:solidFill>
                  <a:srgbClr val="FF0000"/>
                </a:solidFill>
              </a:rPr>
              <a:t>أسباب قصور المنهج الليبرالي: </a:t>
            </a:r>
            <a:br>
              <a:rPr lang="ar-JO" dirty="0">
                <a:solidFill>
                  <a:srgbClr val="FF0000"/>
                </a:solidFill>
              </a:rPr>
            </a:br>
            <a:endParaRPr lang="en-US" dirty="0">
              <a:solidFill>
                <a:srgbClr val="FF0000"/>
              </a:solidFill>
            </a:endParaRPr>
          </a:p>
        </p:txBody>
      </p:sp>
      <p:sp>
        <p:nvSpPr>
          <p:cNvPr id="3" name="Content Placeholder 2">
            <a:extLst>
              <a:ext uri="{FF2B5EF4-FFF2-40B4-BE49-F238E27FC236}">
                <a16:creationId xmlns:a16="http://schemas.microsoft.com/office/drawing/2014/main" xmlns="" id="{F54D0F03-9DF8-4443-99C6-191AAA6AA326}"/>
              </a:ext>
            </a:extLst>
          </p:cNvPr>
          <p:cNvSpPr>
            <a:spLocks noGrp="1"/>
          </p:cNvSpPr>
          <p:nvPr>
            <p:ph idx="1"/>
          </p:nvPr>
        </p:nvSpPr>
        <p:spPr>
          <a:xfrm>
            <a:off x="611561" y="2015733"/>
            <a:ext cx="7403274" cy="2997443"/>
          </a:xfrm>
        </p:spPr>
        <p:txBody>
          <a:bodyPr>
            <a:normAutofit/>
          </a:bodyPr>
          <a:lstStyle/>
          <a:p>
            <a:pPr algn="r" rtl="1">
              <a:buFontTx/>
              <a:buChar char="-"/>
            </a:pPr>
            <a:r>
              <a:rPr lang="ar-JO" sz="2800" dirty="0">
                <a:effectLst/>
                <a:latin typeface="Simplified Arabic" panose="02020603050405020304" pitchFamily="18" charset="-78"/>
                <a:ea typeface="Calibri" panose="020F0502020204030204" pitchFamily="34" charset="0"/>
                <a:cs typeface="Simplified Arabic" panose="02020603050405020304" pitchFamily="18" charset="-78"/>
              </a:rPr>
              <a:t>حلّت المشاكل والعقبات:</a:t>
            </a:r>
            <a:r>
              <a:rPr lang="ar-JO" sz="2800" dirty="0">
                <a:latin typeface="Simplified Arabic" panose="02020603050405020304" pitchFamily="18" charset="-78"/>
                <a:ea typeface="Calibri" panose="020F0502020204030204" pitchFamily="34" charset="0"/>
                <a:cs typeface="Simplified Arabic" panose="02020603050405020304" pitchFamily="18" charset="-78"/>
              </a:rPr>
              <a:t> لم يعد للمجتمع دور في التغيير والتقدم، وولّد ابتعاد الدولة عن النشاط الاقتصادي استفراد الرأسماليين بالثروة والاستغلال ونتج عن ذلك  فوضى اقتصادية خسّرت الدولة والمجتمع والفقراء.</a:t>
            </a:r>
            <a:endParaRPr lang="en-US" sz="2800" dirty="0">
              <a:latin typeface="Simplified Arabic" panose="02020603050405020304" pitchFamily="18" charset="-78"/>
              <a:ea typeface="Calibri" panose="020F0502020204030204" pitchFamily="34" charset="0"/>
              <a:cs typeface="Simplified Arabic" panose="02020603050405020304" pitchFamily="18" charset="-78"/>
            </a:endParaRPr>
          </a:p>
          <a:p>
            <a:pPr algn="r" rtl="1">
              <a:buFontTx/>
              <a:buChar char="-"/>
            </a:pPr>
            <a:endParaRPr lang="ar-JO" sz="2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0" indent="0" algn="r" rtl="1">
              <a:buNone/>
            </a:pPr>
            <a:endParaRPr lang="en-US"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93169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80C4951-EFCE-4168-993D-AA44FF6B4F45}"/>
              </a:ext>
            </a:extLst>
          </p:cNvPr>
          <p:cNvSpPr>
            <a:spLocks noGrp="1"/>
          </p:cNvSpPr>
          <p:nvPr>
            <p:ph type="title"/>
          </p:nvPr>
        </p:nvSpPr>
        <p:spPr>
          <a:xfrm>
            <a:off x="1443491" y="804520"/>
            <a:ext cx="6571343" cy="1112311"/>
          </a:xfrm>
        </p:spPr>
        <p:txBody>
          <a:bodyPr>
            <a:noAutofit/>
          </a:bodyPr>
          <a:lstStyle/>
          <a:p>
            <a:pPr algn="ctr" rtl="1"/>
            <a:r>
              <a:rPr lang="ar-SA" b="1"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الماديّة التاريخية: نظرية التطور الاجتماعي عند ماركس</a:t>
            </a:r>
            <a:r>
              <a:rPr lang="en-US" dirty="0">
                <a:effectLst/>
                <a:latin typeface="Simplified Arabic" panose="02020603050405020304" pitchFamily="18" charset="-78"/>
                <a:ea typeface="Calibri" panose="020F0502020204030204" pitchFamily="34" charset="0"/>
                <a:cs typeface="Simplified Arabic" panose="02020603050405020304" pitchFamily="18" charset="-78"/>
              </a:rPr>
              <a:t/>
            </a:r>
            <a:br>
              <a:rPr lang="en-US" dirty="0">
                <a:effectLst/>
                <a:latin typeface="Simplified Arabic" panose="02020603050405020304" pitchFamily="18" charset="-78"/>
                <a:ea typeface="Calibri" panose="020F0502020204030204" pitchFamily="34" charset="0"/>
                <a:cs typeface="Simplified Arabic" panose="02020603050405020304" pitchFamily="18" charset="-78"/>
              </a:rPr>
            </a:br>
            <a:endParaRPr lang="en-US" dirty="0">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xmlns="" id="{380C4B58-CE04-4256-93A5-ADD9A791C1BA}"/>
              </a:ext>
            </a:extLst>
          </p:cNvPr>
          <p:cNvSpPr>
            <a:spLocks noGrp="1"/>
          </p:cNvSpPr>
          <p:nvPr>
            <p:ph idx="1"/>
          </p:nvPr>
        </p:nvSpPr>
        <p:spPr>
          <a:xfrm>
            <a:off x="179512" y="2015733"/>
            <a:ext cx="8712969" cy="4037746"/>
          </a:xfrm>
        </p:spPr>
        <p:txBody>
          <a:bodyPr>
            <a:normAutofit/>
          </a:bodyPr>
          <a:lstStyle/>
          <a:p>
            <a:pPr algn="r" rtl="1"/>
            <a:r>
              <a:rPr lang="ar-SA" sz="2400" dirty="0">
                <a:effectLst/>
                <a:ea typeface="Calibri" panose="020F0502020204030204" pitchFamily="34" charset="0"/>
                <a:cs typeface="Simplified Arabic" panose="02020603050405020304" pitchFamily="18" charset="-78"/>
              </a:rPr>
              <a:t>كارل ماركس فيلسوف ثوري ألماني كبير (1818-1883)وأكثر الشخصيات تأثيرا في الفكر السياسي والاقتصادي في العالم ومؤسس الشيوعية أو ما يعرف بالاشتراكية</a:t>
            </a:r>
            <a:r>
              <a:rPr lang="ar-JO" sz="2400" dirty="0">
                <a:effectLst/>
                <a:ea typeface="Calibri" panose="020F0502020204030204" pitchFamily="34" charset="0"/>
                <a:cs typeface="Simplified Arabic" panose="02020603050405020304" pitchFamily="18" charset="-78"/>
              </a:rPr>
              <a:t>. </a:t>
            </a:r>
          </a:p>
          <a:p>
            <a:pPr algn="r" rtl="1"/>
            <a:r>
              <a:rPr lang="ar-JO" sz="2400" dirty="0">
                <a:cs typeface="Simplified Arabic" panose="02020603050405020304" pitchFamily="18" charset="-78"/>
              </a:rPr>
              <a:t>مؤلفاته: </a:t>
            </a:r>
            <a:r>
              <a:rPr lang="ar-SA" sz="2400" dirty="0">
                <a:effectLst/>
                <a:ea typeface="Calibri" panose="020F0502020204030204" pitchFamily="34" charset="0"/>
                <a:cs typeface="Simplified Arabic" panose="02020603050405020304" pitchFamily="18" charset="-78"/>
              </a:rPr>
              <a:t>رأس المال</a:t>
            </a:r>
            <a:r>
              <a:rPr lang="ar-JO" sz="2400" dirty="0">
                <a:effectLst/>
                <a:ea typeface="Calibri" panose="020F0502020204030204" pitchFamily="34" charset="0"/>
                <a:cs typeface="Simplified Arabic" panose="02020603050405020304" pitchFamily="18" charset="-78"/>
              </a:rPr>
              <a:t>- البيان </a:t>
            </a:r>
            <a:r>
              <a:rPr lang="ar-JO" sz="2400" dirty="0" err="1">
                <a:effectLst/>
                <a:ea typeface="Calibri" panose="020F0502020204030204" pitchFamily="34" charset="0"/>
                <a:cs typeface="Simplified Arabic" panose="02020603050405020304" pitchFamily="18" charset="-78"/>
              </a:rPr>
              <a:t>الشوعي</a:t>
            </a:r>
            <a:r>
              <a:rPr lang="ar-JO" sz="2400" dirty="0">
                <a:effectLst/>
                <a:ea typeface="Calibri" panose="020F0502020204030204" pitchFamily="34" charset="0"/>
                <a:cs typeface="Simplified Arabic" panose="02020603050405020304" pitchFamily="18" charset="-78"/>
              </a:rPr>
              <a:t> . </a:t>
            </a:r>
          </a:p>
          <a:p>
            <a:pPr algn="r" rtl="1"/>
            <a:r>
              <a:rPr lang="ar-SA" sz="2800" dirty="0">
                <a:effectLst/>
                <a:latin typeface="Simplified Arabic" panose="02020603050405020304" pitchFamily="18" charset="-78"/>
                <a:ea typeface="Calibri" panose="020F0502020204030204" pitchFamily="34" charset="0"/>
                <a:cs typeface="Simplified Arabic" panose="02020603050405020304" pitchFamily="18" charset="-78"/>
              </a:rPr>
              <a:t>أشار ماركس إلى أن الصراع الطبقي يحكم ويتحكم في المجتمعات الطبقية، وأن الثورة قمة الصراع الطبقي، وهي الدافع الأساسي لتقدم المجتمع، وتحطيم النظام القديم، وأساس الصراع هو استغلال أصحاب النفوذ (الطبقة المالكة) البرجوازية للعمال الذين لا يملكون شيئاً. </a:t>
            </a:r>
            <a:endParaRPr lang="en-US" sz="28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ar-JO" sz="2400" dirty="0">
              <a:effectLst/>
              <a:ea typeface="Calibri" panose="020F0502020204030204" pitchFamily="34" charset="0"/>
              <a:cs typeface="Simplified Arabic" panose="02020603050405020304" pitchFamily="18" charset="-78"/>
            </a:endParaRPr>
          </a:p>
          <a:p>
            <a:pPr algn="r" rtl="1"/>
            <a:endParaRPr lang="en-US" sz="2400" dirty="0"/>
          </a:p>
        </p:txBody>
      </p:sp>
    </p:spTree>
    <p:extLst>
      <p:ext uri="{BB962C8B-B14F-4D97-AF65-F5344CB8AC3E}">
        <p14:creationId xmlns:p14="http://schemas.microsoft.com/office/powerpoint/2010/main" val="2708716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3EC5594-73DF-425A-9DE5-1A5C246C7E50}"/>
              </a:ext>
            </a:extLst>
          </p:cNvPr>
          <p:cNvSpPr>
            <a:spLocks noGrp="1"/>
          </p:cNvSpPr>
          <p:nvPr>
            <p:ph type="title"/>
          </p:nvPr>
        </p:nvSpPr>
        <p:spPr>
          <a:xfrm>
            <a:off x="1339365" y="260648"/>
            <a:ext cx="6571343" cy="1049235"/>
          </a:xfrm>
        </p:spPr>
        <p:txBody>
          <a:bodyPr/>
          <a:lstStyle/>
          <a:p>
            <a:pPr algn="r" rtl="1"/>
            <a:r>
              <a:rPr lang="ar-JO" sz="3200" dirty="0">
                <a:effectLst/>
                <a:latin typeface="Calibri" panose="020F0502020204030204" pitchFamily="34" charset="0"/>
                <a:ea typeface="Calibri" panose="020F0502020204030204" pitchFamily="34" charset="0"/>
                <a:cs typeface="Simplified Arabic" panose="02020603050405020304" pitchFamily="18" charset="-78"/>
              </a:rPr>
              <a:t>* </a:t>
            </a:r>
            <a:r>
              <a:rPr lang="ar-SA" sz="3200" dirty="0">
                <a:solidFill>
                  <a:srgbClr val="FF0000"/>
                </a:solidFill>
                <a:effectLst/>
                <a:latin typeface="Calibri" panose="020F0502020204030204" pitchFamily="34" charset="0"/>
                <a:ea typeface="Calibri" panose="020F0502020204030204" pitchFamily="34" charset="0"/>
                <a:cs typeface="Simplified Arabic" panose="02020603050405020304" pitchFamily="18" charset="-78"/>
              </a:rPr>
              <a:t>تتكون الماركسية  من قسمين:</a:t>
            </a:r>
            <a:r>
              <a:rPr lang="en-US" sz="3200" dirty="0">
                <a:effectLst/>
                <a:latin typeface="Calibri" panose="020F0502020204030204" pitchFamily="34" charset="0"/>
                <a:ea typeface="Calibri" panose="020F0502020204030204" pitchFamily="34" charset="0"/>
                <a:cs typeface="Arial" panose="020B0604020202020204" pitchFamily="34" charset="0"/>
              </a:rPr>
              <a:t/>
            </a:r>
            <a:br>
              <a:rPr lang="en-US" sz="3200" dirty="0">
                <a:effectLst/>
                <a:latin typeface="Calibri" panose="020F0502020204030204" pitchFamily="34" charset="0"/>
                <a:ea typeface="Calibri" panose="020F0502020204030204" pitchFamily="34" charset="0"/>
                <a:cs typeface="Arial" panose="020B0604020202020204" pitchFamily="34" charset="0"/>
              </a:rPr>
            </a:br>
            <a:endParaRPr lang="en-US" dirty="0"/>
          </a:p>
        </p:txBody>
      </p:sp>
      <p:sp>
        <p:nvSpPr>
          <p:cNvPr id="4" name="TextBox 3">
            <a:extLst>
              <a:ext uri="{FF2B5EF4-FFF2-40B4-BE49-F238E27FC236}">
                <a16:creationId xmlns:a16="http://schemas.microsoft.com/office/drawing/2014/main" xmlns="" id="{F531096F-1189-4685-AA60-B772704CE45E}"/>
              </a:ext>
            </a:extLst>
          </p:cNvPr>
          <p:cNvSpPr txBox="1"/>
          <p:nvPr/>
        </p:nvSpPr>
        <p:spPr>
          <a:xfrm>
            <a:off x="0" y="908720"/>
            <a:ext cx="9035067" cy="6551537"/>
          </a:xfrm>
          <a:prstGeom prst="rect">
            <a:avLst/>
          </a:prstGeom>
          <a:noFill/>
        </p:spPr>
        <p:txBody>
          <a:bodyPr wrap="square">
            <a:spAutoFit/>
          </a:bodyPr>
          <a:lstStyle/>
          <a:p>
            <a:pPr marL="0" marR="0" lvl="0" indent="0" algn="just" rtl="1">
              <a:lnSpc>
                <a:spcPct val="115000"/>
              </a:lnSpc>
              <a:spcBef>
                <a:spcPts val="0"/>
              </a:spcBef>
              <a:spcAft>
                <a:spcPts val="0"/>
              </a:spcAft>
              <a:buNone/>
            </a:pPr>
            <a:r>
              <a:rPr lang="ar-JO" sz="2400" dirty="0">
                <a:effectLst/>
                <a:latin typeface="Calibri" panose="020F0502020204030204" pitchFamily="34" charset="0"/>
                <a:ea typeface="Calibri" panose="020F0502020204030204" pitchFamily="34" charset="0"/>
                <a:cs typeface="Simplified Arabic" panose="02020603050405020304" pitchFamily="18" charset="-78"/>
              </a:rPr>
              <a:t>1-</a:t>
            </a:r>
            <a:r>
              <a:rPr lang="ar-JO" sz="24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المادية الجدلية: وموضوعها الأساسي هو علاقة الوعي بالوجود؛ أي أن المادة والوجود هما أساس الوعي والفكر، وأهم أفكارها :</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يمكن فهم العالم ومعرفته وتغييره.</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العالم في حالة حركة وتطور.</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تنطلق المادية الجدلية من أعم القوانين التي تعتبرها حاكمة للواقع والوجود بشكل عام، وهي قوانين مستمدة من الجدل، أو المنطق الجدلي عند الفيلسوف هيجل، وهي:</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0"/>
              </a:spcAft>
              <a:buFont typeface="+mj-cs"/>
              <a:buAutoNum type="arabic1Minus"/>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قانون وحدة وصراع الأضداد. لكل شيء في الوجود ما هو ضده أو نقيضة وفي حالة حركة وصراع والنتيجة تقدم إلى الأمام.</a:t>
            </a: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342900" marR="0" lvl="0" indent="-342900" algn="just" rtl="1">
              <a:lnSpc>
                <a:spcPct val="115000"/>
              </a:lnSpc>
              <a:spcBef>
                <a:spcPts val="0"/>
              </a:spcBef>
              <a:spcAft>
                <a:spcPts val="1000"/>
              </a:spcAft>
              <a:buFont typeface="+mj-cs"/>
              <a:buAutoNum type="arabic1Minus"/>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قانون التحوّل الكمّي الذي يقود إلى تغيّر كيفي. </a:t>
            </a: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ج. قانون نفي </a:t>
            </a:r>
            <a:r>
              <a:rPr lang="ar-SA" sz="2400" dirty="0" err="1">
                <a:effectLst/>
                <a:latin typeface="Simplified Arabic" panose="02020603050405020304" pitchFamily="18" charset="-78"/>
                <a:ea typeface="Calibri" panose="020F0502020204030204" pitchFamily="34" charset="0"/>
                <a:cs typeface="Simplified Arabic" panose="02020603050405020304" pitchFamily="18" charset="-78"/>
              </a:rPr>
              <a:t>النف</a:t>
            </a:r>
            <a:r>
              <a:rPr lang="ar-JO" sz="2400" dirty="0">
                <a:latin typeface="Simplified Arabic" panose="02020603050405020304" pitchFamily="18" charset="-78"/>
                <a:ea typeface="Calibri" panose="020F0502020204030204" pitchFamily="34" charset="0"/>
                <a:cs typeface="Simplified Arabic" panose="02020603050405020304" pitchFamily="18" charset="-78"/>
              </a:rPr>
              <a:t>ي: </a:t>
            </a:r>
            <a:r>
              <a:rPr lang="ar-SA" sz="2400" dirty="0">
                <a:effectLst/>
                <a:latin typeface="Simplified Arabic" panose="02020603050405020304" pitchFamily="18" charset="-78"/>
                <a:ea typeface="Calibri" panose="020F0502020204030204" pitchFamily="34" charset="0"/>
                <a:cs typeface="Simplified Arabic" panose="02020603050405020304" pitchFamily="18" charset="-78"/>
              </a:rPr>
              <a:t>تنفي الرأسمالية (تأتي بعده وتتجاوزه ) الإقطاع فهي نفي وبعد ذلك تأتي الاشتراكية وتنفي الرأسمالية أي تتجاوزها لاحقا فهي إذن نفي النفي.</a:t>
            </a: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endParaRPr lang="ar-JO" sz="2400" dirty="0">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endParaRPr lang="ar-JO" sz="24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endParaRPr lang="en-US" sz="2400" dirty="0">
              <a:effectLst/>
              <a:latin typeface="Simplified Arabic" panose="02020603050405020304" pitchFamily="18" charset="-78"/>
              <a:ea typeface="Calibri" panose="020F0502020204030204" pitchFamily="34" charset="0"/>
              <a:cs typeface="Simplified Arabic" panose="02020603050405020304" pitchFamily="18" charset="-78"/>
            </a:endParaRPr>
          </a:p>
        </p:txBody>
      </p:sp>
    </p:spTree>
    <p:extLst>
      <p:ext uri="{BB962C8B-B14F-4D97-AF65-F5344CB8AC3E}">
        <p14:creationId xmlns:p14="http://schemas.microsoft.com/office/powerpoint/2010/main" val="30195083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94805681-AD34-4F23-96C3-B04005DC916A}"/>
              </a:ext>
            </a:extLst>
          </p:cNvPr>
          <p:cNvSpPr txBox="1"/>
          <p:nvPr/>
        </p:nvSpPr>
        <p:spPr>
          <a:xfrm>
            <a:off x="539552" y="908720"/>
            <a:ext cx="8179224" cy="7390741"/>
          </a:xfrm>
          <a:prstGeom prst="rect">
            <a:avLst/>
          </a:prstGeom>
          <a:noFill/>
        </p:spPr>
        <p:txBody>
          <a:bodyPr wrap="square">
            <a:spAutoFit/>
          </a:bodyPr>
          <a:lstStyle/>
          <a:p>
            <a:pPr algn="r" rtl="1"/>
            <a:r>
              <a:rPr lang="ar-SA" sz="32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ب. المادية التاريخية</a:t>
            </a:r>
            <a:r>
              <a:rPr lang="ar-JO" sz="32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t>
            </a:r>
          </a:p>
          <a:p>
            <a:pPr algn="r" rtl="1"/>
            <a:r>
              <a:rPr lang="ar-SA" sz="3200" dirty="0">
                <a:effectLst/>
                <a:latin typeface="Simplified Arabic" panose="02020603050405020304" pitchFamily="18" charset="-78"/>
                <a:ea typeface="Calibri" panose="020F0502020204030204" pitchFamily="34" charset="0"/>
                <a:cs typeface="Simplified Arabic" panose="02020603050405020304" pitchFamily="18" charset="-78"/>
              </a:rPr>
              <a:t>تعرف المادية التاريخية بأنها مجموع القوانين العامة التي تتحكّم بالمجتمع وتطوره؛ وتفهم حركته على هذا الأساس وتتصف بأنها:</a:t>
            </a:r>
            <a:endParaRPr lang="en-US"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marL="457200" marR="0" algn="just" rtl="1">
              <a:lnSpc>
                <a:spcPct val="115000"/>
              </a:lnSpc>
              <a:spcBef>
                <a:spcPts val="0"/>
              </a:spcBef>
              <a:spcAft>
                <a:spcPts val="1000"/>
              </a:spcAft>
            </a:pPr>
            <a:r>
              <a:rPr lang="ar-SA" sz="3200" dirty="0">
                <a:effectLst/>
                <a:latin typeface="Simplified Arabic" panose="02020603050405020304" pitchFamily="18" charset="-78"/>
                <a:ea typeface="Calibri" panose="020F0502020204030204" pitchFamily="34" charset="0"/>
                <a:cs typeface="Simplified Arabic" panose="02020603050405020304" pitchFamily="18" charset="-78"/>
              </a:rPr>
              <a:t>1. قوانين موضوعية لا دخل ولا قدرة  للإنسان على وقفها.</a:t>
            </a:r>
            <a:endParaRPr lang="en-US"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marL="457200" marR="0" algn="just" rtl="1">
              <a:lnSpc>
                <a:spcPct val="115000"/>
              </a:lnSpc>
              <a:spcBef>
                <a:spcPts val="0"/>
              </a:spcBef>
              <a:spcAft>
                <a:spcPts val="1000"/>
              </a:spcAft>
            </a:pPr>
            <a:r>
              <a:rPr lang="ar-SA" sz="3200" dirty="0">
                <a:effectLst/>
                <a:latin typeface="Simplified Arabic" panose="02020603050405020304" pitchFamily="18" charset="-78"/>
                <a:ea typeface="Calibri" panose="020F0502020204030204" pitchFamily="34" charset="0"/>
                <a:cs typeface="Simplified Arabic" panose="02020603050405020304" pitchFamily="18" charset="-78"/>
              </a:rPr>
              <a:t>2. قوانين قابلة للمعرفة والاستعمال لتحقيق.</a:t>
            </a:r>
            <a:endParaRPr lang="en-US" sz="32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ar-JO" sz="3200" dirty="0">
              <a:latin typeface="Simplified Arabic" panose="02020603050405020304" pitchFamily="18" charset="-78"/>
              <a:cs typeface="Simplified Arabic" panose="02020603050405020304" pitchFamily="18" charset="-78"/>
            </a:endParaRPr>
          </a:p>
          <a:p>
            <a:pPr algn="r" rtl="1"/>
            <a:endParaRPr lang="en-US" sz="32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2728365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r-SA" dirty="0"/>
              <a:t>أولا: عصر النهضة الأوروبية </a:t>
            </a:r>
            <a:endParaRPr lang="ar-JO" dirty="0"/>
          </a:p>
        </p:txBody>
      </p:sp>
      <p:sp>
        <p:nvSpPr>
          <p:cNvPr id="3" name="Content Placeholder 2"/>
          <p:cNvSpPr>
            <a:spLocks noGrp="1"/>
          </p:cNvSpPr>
          <p:nvPr>
            <p:ph idx="1"/>
          </p:nvPr>
        </p:nvSpPr>
        <p:spPr>
          <a:xfrm>
            <a:off x="0" y="1853755"/>
            <a:ext cx="8014833" cy="4199725"/>
          </a:xfrm>
        </p:spPr>
        <p:txBody>
          <a:bodyPr>
            <a:normAutofit/>
          </a:bodyPr>
          <a:lstStyle/>
          <a:p>
            <a:pPr algn="r" rtl="1"/>
            <a:r>
              <a:rPr lang="ar-SA" dirty="0">
                <a:latin typeface="Simplified Arabic" panose="02020603050405020304" pitchFamily="18" charset="-78"/>
                <a:cs typeface="Simplified Arabic" panose="02020603050405020304" pitchFamily="18" charset="-78"/>
              </a:rPr>
              <a:t>معنى النهضة: الرينسانس ومعناها الولادة الجديدة أو البعث. </a:t>
            </a:r>
            <a:endParaRPr lang="en-US" dirty="0">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المكان: فلورنسا والمدن الايطالية الأخرى ومنها إلى باقي البلدان الأوروبية. </a:t>
            </a:r>
            <a:endParaRPr lang="en-US" dirty="0">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الزمان: بداية القرن الخامس عشر مع سقوط القسط</a:t>
            </a:r>
            <a:r>
              <a:rPr lang="ar-JO" dirty="0">
                <a:latin typeface="Simplified Arabic" panose="02020603050405020304" pitchFamily="18" charset="-78"/>
                <a:cs typeface="Simplified Arabic" panose="02020603050405020304" pitchFamily="18" charset="-78"/>
              </a:rPr>
              <a:t>ن</a:t>
            </a:r>
            <a:r>
              <a:rPr lang="ar-SA" dirty="0">
                <a:latin typeface="Simplified Arabic" panose="02020603050405020304" pitchFamily="18" charset="-78"/>
                <a:cs typeface="Simplified Arabic" panose="02020603050405020304" pitchFamily="18" charset="-78"/>
              </a:rPr>
              <a:t>طي</a:t>
            </a:r>
            <a:r>
              <a:rPr lang="ar-JO" dirty="0">
                <a:latin typeface="Simplified Arabic" panose="02020603050405020304" pitchFamily="18" charset="-78"/>
                <a:cs typeface="Simplified Arabic" panose="02020603050405020304" pitchFamily="18" charset="-78"/>
              </a:rPr>
              <a:t>ن</a:t>
            </a:r>
            <a:r>
              <a:rPr lang="ar-SA" dirty="0" err="1">
                <a:latin typeface="Simplified Arabic" panose="02020603050405020304" pitchFamily="18" charset="-78"/>
                <a:cs typeface="Simplified Arabic" panose="02020603050405020304" pitchFamily="18" charset="-78"/>
              </a:rPr>
              <a:t>ية</a:t>
            </a:r>
            <a:r>
              <a:rPr lang="ar-SA" dirty="0">
                <a:latin typeface="Simplified Arabic" panose="02020603050405020304" pitchFamily="18" charset="-78"/>
                <a:cs typeface="Simplified Arabic" panose="02020603050405020304" pitchFamily="18" charset="-78"/>
              </a:rPr>
              <a:t> واكتشاف امريكا والعالم الجديد وامتدت الى القرنين السادس عشر والسابع عشر. </a:t>
            </a:r>
            <a:endParaRPr lang="en-US" dirty="0">
              <a:latin typeface="Simplified Arabic" panose="02020603050405020304" pitchFamily="18" charset="-78"/>
              <a:cs typeface="Simplified Arabic" panose="02020603050405020304" pitchFamily="18" charset="-78"/>
            </a:endParaRPr>
          </a:p>
          <a:p>
            <a:pPr algn="r" rtl="1"/>
            <a:r>
              <a:rPr lang="ar-SA" dirty="0">
                <a:latin typeface="Simplified Arabic" panose="02020603050405020304" pitchFamily="18" charset="-78"/>
                <a:cs typeface="Simplified Arabic" panose="02020603050405020304" pitchFamily="18" charset="-78"/>
              </a:rPr>
              <a:t>الدلالة: تمثل النهضة انتقال اوروبا من العصور الوسطى المظلمة إلى عصور الحداثة؛ أي من الاستبداد والتعصب والتزمت إلى الانفتاح والتحرر.</a:t>
            </a:r>
            <a:endParaRPr lang="ar-JO"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a:p>
            <a:pPr algn="r" rtl="1"/>
            <a:endParaRPr lang="en-US"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a:p>
            <a:pPr algn="r" rtl="1"/>
            <a:endParaRPr lang="ar-JO" dirty="0">
              <a:latin typeface="Simplified Arabic" panose="02020603050405020304" pitchFamily="18" charset="-78"/>
              <a:cs typeface="Simplified Arabic" panose="02020603050405020304" pitchFamily="18" charset="-78"/>
            </a:endParaRPr>
          </a:p>
        </p:txBody>
      </p:sp>
      <p:pic>
        <p:nvPicPr>
          <p:cNvPr id="7" name="Picture 6">
            <a:extLst>
              <a:ext uri="{FF2B5EF4-FFF2-40B4-BE49-F238E27FC236}">
                <a16:creationId xmlns:a16="http://schemas.microsoft.com/office/drawing/2014/main" xmlns="" id="{4397D1CC-A7CB-48DA-BF59-81A2ECEBCE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45315"/>
            <a:ext cx="3779912" cy="1743075"/>
          </a:xfrm>
          <a:prstGeom prst="rect">
            <a:avLst/>
          </a:prstGeom>
        </p:spPr>
      </p:pic>
    </p:spTree>
    <p:extLst>
      <p:ext uri="{BB962C8B-B14F-4D97-AF65-F5344CB8AC3E}">
        <p14:creationId xmlns:p14="http://schemas.microsoft.com/office/powerpoint/2010/main" val="793716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B4A9DB6-689D-4063-A562-54AEC211CE80}"/>
              </a:ext>
            </a:extLst>
          </p:cNvPr>
          <p:cNvSpPr>
            <a:spLocks noGrp="1"/>
          </p:cNvSpPr>
          <p:nvPr>
            <p:ph type="title"/>
          </p:nvPr>
        </p:nvSpPr>
        <p:spPr>
          <a:xfrm>
            <a:off x="2411760" y="116633"/>
            <a:ext cx="6571343" cy="720080"/>
          </a:xfrm>
        </p:spPr>
        <p:txBody>
          <a:bodyPr>
            <a:noAutofit/>
          </a:bodyPr>
          <a:lstStyle/>
          <a:p>
            <a:pPr algn="r" rtl="1"/>
            <a:r>
              <a:rPr lang="ar-SA" sz="2800" b="1"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شروط حياة المجتمع عند ماركس:</a:t>
            </a:r>
            <a:r>
              <a:rPr lang="en-US" sz="28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
            </a:r>
            <a:br>
              <a:rPr lang="en-US" sz="28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br>
            <a:endParaRPr lang="en-US" sz="2800" dirty="0">
              <a:solidFill>
                <a:srgbClr val="FF0000"/>
              </a:solidFill>
              <a:latin typeface="Simplified Arabic" panose="02020603050405020304" pitchFamily="18" charset="-78"/>
              <a:cs typeface="Simplified Arabic" panose="02020603050405020304" pitchFamily="18" charset="-78"/>
            </a:endParaRPr>
          </a:p>
        </p:txBody>
      </p:sp>
      <p:sp>
        <p:nvSpPr>
          <p:cNvPr id="3" name="Content Placeholder 2">
            <a:extLst>
              <a:ext uri="{FF2B5EF4-FFF2-40B4-BE49-F238E27FC236}">
                <a16:creationId xmlns:a16="http://schemas.microsoft.com/office/drawing/2014/main" xmlns="" id="{155FCDC1-71D5-4483-89BD-1459B1BAA3A4}"/>
              </a:ext>
            </a:extLst>
          </p:cNvPr>
          <p:cNvSpPr>
            <a:spLocks noGrp="1"/>
          </p:cNvSpPr>
          <p:nvPr>
            <p:ph idx="1"/>
          </p:nvPr>
        </p:nvSpPr>
        <p:spPr>
          <a:xfrm>
            <a:off x="323528" y="836712"/>
            <a:ext cx="8424935" cy="5400600"/>
          </a:xfrm>
        </p:spPr>
        <p:txBody>
          <a:bodyPr>
            <a:normAutofit/>
          </a:bodyPr>
          <a:lstStyle/>
          <a:p>
            <a:pPr marL="0" marR="0" algn="just" rtl="1">
              <a:lnSpc>
                <a:spcPct val="115000"/>
              </a:lnSpc>
              <a:spcBef>
                <a:spcPts val="0"/>
              </a:spcBef>
              <a:spcAft>
                <a:spcPts val="1000"/>
              </a:spcAft>
            </a:pPr>
            <a:r>
              <a:rPr lang="ar-JO" sz="2400" dirty="0">
                <a:latin typeface="Calibri" panose="020F0502020204030204" pitchFamily="34" charset="0"/>
                <a:ea typeface="Calibri" panose="020F0502020204030204" pitchFamily="34" charset="0"/>
                <a:cs typeface="Simplified Arabic" panose="02020603050405020304" pitchFamily="18" charset="-78"/>
              </a:rPr>
              <a:t>1- </a:t>
            </a:r>
            <a:r>
              <a:rPr lang="ar-SA" sz="2400" dirty="0">
                <a:effectLst/>
                <a:latin typeface="Calibri" panose="020F0502020204030204" pitchFamily="34" charset="0"/>
                <a:ea typeface="Calibri" panose="020F0502020204030204" pitchFamily="34" charset="0"/>
                <a:cs typeface="Simplified Arabic" panose="02020603050405020304" pitchFamily="18" charset="-78"/>
              </a:rPr>
              <a:t>البيئة الجغرافية.</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2. السكان، ورغم أهمية هذين العاملين إلا أنهما ليسا هما العامل الحاسم في التطور الاجتماعي؛ بل أسلوب إنتاج الثروة الاجتماعية في المجتمع قديمًا وحديثًا.</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 اعتبر ماركس أنّ العمل هو أساس الحياة الاجتماعية والمحدد للتطور الاجتماعي، ويتطلب الإنتاج أو العمل: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1. موضوعات العمل مثل الأرض.</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2. الإنسان العامل.</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algn="just" rtl="1">
              <a:lnSpc>
                <a:spcPct val="115000"/>
              </a:lnSpc>
              <a:spcBef>
                <a:spcPts val="0"/>
              </a:spcBef>
              <a:spcAft>
                <a:spcPts val="1000"/>
              </a:spcAft>
            </a:pPr>
            <a:r>
              <a:rPr lang="ar-SA" sz="2400" dirty="0">
                <a:effectLst/>
                <a:latin typeface="Calibri" panose="020F0502020204030204" pitchFamily="34" charset="0"/>
                <a:ea typeface="Calibri" panose="020F0502020204030204" pitchFamily="34" charset="0"/>
                <a:cs typeface="Simplified Arabic" panose="02020603050405020304" pitchFamily="18" charset="-78"/>
              </a:rPr>
              <a:t>3. الأدوات. وهذه العناصر تشكّل معًا قوى الإنتاج، لكن أهمها الأيدي العاملة أو الإنسان العامل.</a:t>
            </a:r>
            <a:endParaRPr lang="ar-JO" sz="2400" dirty="0">
              <a:effectLst/>
              <a:latin typeface="Calibri" panose="020F0502020204030204" pitchFamily="34" charset="0"/>
              <a:ea typeface="Calibri" panose="020F0502020204030204" pitchFamily="34" charset="0"/>
              <a:cs typeface="Simplified Arabic" panose="02020603050405020304" pitchFamily="18" charset="-78"/>
            </a:endParaRPr>
          </a:p>
          <a:p>
            <a:pPr marL="0" indent="0" algn="just" rtl="1">
              <a:lnSpc>
                <a:spcPct val="115000"/>
              </a:lnSpc>
              <a:spcBef>
                <a:spcPts val="0"/>
              </a:spcBef>
              <a:spcAft>
                <a:spcPts val="1000"/>
              </a:spcAft>
              <a:buNone/>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وتعتبر قوى الإنتاج هي المحرك الأساسي للتطور في المجتمع وخاصة أدوات الإنتاج.</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rtl="1">
              <a:lnSpc>
                <a:spcPct val="115000"/>
              </a:lnSpc>
              <a:spcBef>
                <a:spcPts val="0"/>
              </a:spcBef>
              <a:spcAft>
                <a:spcPts val="1000"/>
              </a:spcAft>
              <a:buNone/>
            </a:pP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buNone/>
            </a:pPr>
            <a:endParaRPr lang="en-US" dirty="0"/>
          </a:p>
        </p:txBody>
      </p:sp>
    </p:spTree>
    <p:extLst>
      <p:ext uri="{BB962C8B-B14F-4D97-AF65-F5344CB8AC3E}">
        <p14:creationId xmlns:p14="http://schemas.microsoft.com/office/powerpoint/2010/main" val="1347778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xmlns="" id="{A60DDF8D-3CF3-4D49-9F87-73D9827F0E52}"/>
              </a:ext>
            </a:extLst>
          </p:cNvPr>
          <p:cNvSpPr txBox="1"/>
          <p:nvPr/>
        </p:nvSpPr>
        <p:spPr>
          <a:xfrm>
            <a:off x="323528" y="980728"/>
            <a:ext cx="8640960" cy="3156762"/>
          </a:xfrm>
          <a:prstGeom prst="rect">
            <a:avLst/>
          </a:prstGeom>
          <a:noFill/>
        </p:spPr>
        <p:txBody>
          <a:bodyPr wrap="square">
            <a:spAutoFit/>
          </a:bodyPr>
          <a:lstStyle/>
          <a:p>
            <a:pPr marL="342900" marR="0" lvl="0" indent="-342900" algn="just" rtl="1">
              <a:lnSpc>
                <a:spcPct val="115000"/>
              </a:lnSpc>
              <a:spcBef>
                <a:spcPts val="0"/>
              </a:spcBef>
              <a:spcAft>
                <a:spcPts val="0"/>
              </a:spcAft>
              <a:buFont typeface="Symbol" panose="05050102010706020507" pitchFamily="18" charset="2"/>
              <a:buChar char=""/>
            </a:pPr>
            <a:r>
              <a:rPr lang="ar-SA" sz="36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rPr>
              <a:t>ينقسم المجتمع برأي ماركس إلى قسمين: </a:t>
            </a:r>
            <a:endParaRPr lang="en-US" sz="3600" dirty="0">
              <a:solidFill>
                <a:srgbClr val="FF0000"/>
              </a:solidFill>
              <a:effectLst/>
              <a:latin typeface="Simplified Arabic" panose="02020603050405020304" pitchFamily="18" charset="-78"/>
              <a:ea typeface="Calibri" panose="020F0502020204030204" pitchFamily="34" charset="0"/>
              <a:cs typeface="Simplified Arabic" panose="02020603050405020304" pitchFamily="18" charset="-78"/>
            </a:endParaRPr>
          </a:p>
          <a:p>
            <a:pPr marR="0" lvl="0" algn="just" rtl="1">
              <a:lnSpc>
                <a:spcPct val="115000"/>
              </a:lnSpc>
              <a:spcBef>
                <a:spcPts val="0"/>
              </a:spcBef>
              <a:spcAft>
                <a:spcPts val="1000"/>
              </a:spcAft>
            </a:pPr>
            <a:r>
              <a:rPr lang="ar-JO" sz="3600" dirty="0">
                <a:effectLst/>
                <a:latin typeface="Simplified Arabic" panose="02020603050405020304" pitchFamily="18" charset="-78"/>
                <a:ea typeface="Calibri" panose="020F0502020204030204" pitchFamily="34" charset="0"/>
                <a:cs typeface="Simplified Arabic" panose="02020603050405020304" pitchFamily="18" charset="-78"/>
              </a:rPr>
              <a:t>1- </a:t>
            </a:r>
            <a:r>
              <a:rPr lang="ar-SA" sz="3600" dirty="0">
                <a:effectLst/>
                <a:latin typeface="Simplified Arabic" panose="02020603050405020304" pitchFamily="18" charset="-78"/>
                <a:ea typeface="Calibri" panose="020F0502020204030204" pitchFamily="34" charset="0"/>
                <a:cs typeface="Simplified Arabic" panose="02020603050405020304" pitchFamily="18" charset="-78"/>
              </a:rPr>
              <a:t>الأساس الاقتصادي المادي ويسمى البنية التحتية.</a:t>
            </a:r>
            <a:endParaRPr lang="en-US" sz="3600" dirty="0">
              <a:effectLst/>
              <a:latin typeface="Simplified Arabic" panose="02020603050405020304" pitchFamily="18" charset="-78"/>
              <a:ea typeface="Calibri" panose="020F0502020204030204" pitchFamily="34" charset="0"/>
              <a:cs typeface="Simplified Arabic" panose="02020603050405020304" pitchFamily="18" charset="-78"/>
            </a:endParaRPr>
          </a:p>
          <a:p>
            <a:pPr algn="r" rtl="1"/>
            <a:r>
              <a:rPr lang="ar-JO" sz="3600" dirty="0">
                <a:effectLst/>
                <a:latin typeface="Simplified Arabic" panose="02020603050405020304" pitchFamily="18" charset="-78"/>
                <a:ea typeface="Calibri" panose="020F0502020204030204" pitchFamily="34" charset="0"/>
                <a:cs typeface="Simplified Arabic" panose="02020603050405020304" pitchFamily="18" charset="-78"/>
              </a:rPr>
              <a:t>2- </a:t>
            </a:r>
            <a:r>
              <a:rPr lang="ar-SA" sz="3600" dirty="0">
                <a:effectLst/>
                <a:latin typeface="Simplified Arabic" panose="02020603050405020304" pitchFamily="18" charset="-78"/>
                <a:ea typeface="Calibri" panose="020F0502020204030204" pitchFamily="34" charset="0"/>
                <a:cs typeface="Simplified Arabic" panose="02020603050405020304" pitchFamily="18" charset="-78"/>
              </a:rPr>
              <a:t>البناء الفوقي وهو: مجموع المؤسسات العلمية والسياسية والثقافية والفكرية، وهو الذي يعكس طبيعة الأساس الاقتصادي. ويشكلان معا التكوين الاقتصادي الاجتماعي </a:t>
            </a:r>
            <a:endParaRPr lang="en-US" sz="36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36652127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218CB-D07A-419B-A837-BEE3104B69E5}"/>
              </a:ext>
            </a:extLst>
          </p:cNvPr>
          <p:cNvSpPr>
            <a:spLocks noGrp="1"/>
          </p:cNvSpPr>
          <p:nvPr>
            <p:ph type="title"/>
          </p:nvPr>
        </p:nvSpPr>
        <p:spPr>
          <a:xfrm>
            <a:off x="1443490" y="373913"/>
            <a:ext cx="7700510" cy="1110871"/>
          </a:xfrm>
        </p:spPr>
        <p:txBody>
          <a:bodyPr>
            <a:normAutofit fontScale="90000"/>
          </a:bodyPr>
          <a:lstStyle/>
          <a:p>
            <a:pPr algn="r" rtl="1"/>
            <a:r>
              <a:rPr lang="ar-JO" sz="4000" dirty="0">
                <a:solidFill>
                  <a:srgbClr val="FF0000"/>
                </a:solidFill>
                <a:effectLst/>
                <a:ea typeface="Calibri" panose="020F0502020204030204" pitchFamily="34" charset="0"/>
                <a:cs typeface="Simplified Arabic" panose="02020603050405020304" pitchFamily="18" charset="-78"/>
              </a:rPr>
              <a:t> </a:t>
            </a:r>
            <a:r>
              <a:rPr lang="ar-SA" sz="4000" dirty="0">
                <a:solidFill>
                  <a:srgbClr val="FF0000"/>
                </a:solidFill>
                <a:effectLst/>
                <a:ea typeface="Calibri" panose="020F0502020204030204" pitchFamily="34" charset="0"/>
                <a:cs typeface="Simplified Arabic" panose="02020603050405020304" pitchFamily="18" charset="-78"/>
              </a:rPr>
              <a:t>تاريخ تطور المجتمعات </a:t>
            </a:r>
            <a:r>
              <a:rPr lang="ar-JO" sz="4000" dirty="0">
                <a:solidFill>
                  <a:srgbClr val="FF0000"/>
                </a:solidFill>
                <a:effectLst/>
                <a:ea typeface="Calibri" panose="020F0502020204030204" pitchFamily="34" charset="0"/>
                <a:cs typeface="Simplified Arabic" panose="02020603050405020304" pitchFamily="18" charset="-78"/>
              </a:rPr>
              <a:t>:</a:t>
            </a:r>
            <a:br>
              <a:rPr lang="ar-JO" sz="4000" dirty="0">
                <a:solidFill>
                  <a:srgbClr val="FF0000"/>
                </a:solidFill>
                <a:effectLst/>
                <a:ea typeface="Calibri" panose="020F0502020204030204" pitchFamily="34" charset="0"/>
                <a:cs typeface="Simplified Arabic" panose="02020603050405020304" pitchFamily="18" charset="-78"/>
              </a:rPr>
            </a:br>
            <a:r>
              <a:rPr lang="ar-SA" sz="4000" dirty="0">
                <a:solidFill>
                  <a:srgbClr val="FF0000"/>
                </a:solidFill>
                <a:effectLst/>
                <a:ea typeface="Calibri" panose="020F0502020204030204" pitchFamily="34" charset="0"/>
                <a:cs typeface="Simplified Arabic" panose="02020603050405020304" pitchFamily="18" charset="-78"/>
              </a:rPr>
              <a:t> </a:t>
            </a:r>
            <a:r>
              <a:rPr lang="ar-JO" sz="4000" dirty="0">
                <a:solidFill>
                  <a:srgbClr val="FF0000"/>
                </a:solidFill>
                <a:effectLst/>
                <a:ea typeface="Calibri" panose="020F0502020204030204" pitchFamily="34" charset="0"/>
                <a:cs typeface="Simplified Arabic" panose="02020603050405020304" pitchFamily="18" charset="-78"/>
              </a:rPr>
              <a:t>قسم ماركس تاريخ تطور المجتمعات إلى مراحل:</a:t>
            </a:r>
            <a:endParaRPr lang="en-US" sz="4000" dirty="0">
              <a:solidFill>
                <a:srgbClr val="FF0000"/>
              </a:solidFill>
            </a:endParaRPr>
          </a:p>
        </p:txBody>
      </p:sp>
      <p:sp>
        <p:nvSpPr>
          <p:cNvPr id="3" name="Content Placeholder 2">
            <a:extLst>
              <a:ext uri="{FF2B5EF4-FFF2-40B4-BE49-F238E27FC236}">
                <a16:creationId xmlns:a16="http://schemas.microsoft.com/office/drawing/2014/main" xmlns="" id="{60AC71ED-5FB6-4C79-A6C0-D53FC479584A}"/>
              </a:ext>
            </a:extLst>
          </p:cNvPr>
          <p:cNvSpPr>
            <a:spLocks noGrp="1"/>
          </p:cNvSpPr>
          <p:nvPr>
            <p:ph idx="1"/>
          </p:nvPr>
        </p:nvSpPr>
        <p:spPr>
          <a:xfrm>
            <a:off x="215515" y="1875575"/>
            <a:ext cx="8712969" cy="4968551"/>
          </a:xfrm>
        </p:spPr>
        <p:txBody>
          <a:bodyPr>
            <a:normAutofit/>
          </a:bodyPr>
          <a:lstStyle/>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المرحلة الاجتماعية البدائية: التي تتميز بعدم وجود طبقات أو صراع أو ملكية خاصة، وتسود علاقات تعاون بين الناس، وهي مرحلة مغرقة في القدم.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مرحلة المجتمع العبودي: مرحلة الأسياد والعبيد، وأغلب الحضارات القديمة نشأت في هذه المرحلة.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مرحلة الإقطاع: وهي مرحلة العصور الوسطى (الحضارة العربية الإسلامية والحضارة المسيحية الغربية).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مرحلة الرأسمالية: وهي مرحلة الصراع بين العمال والبرجوازية.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المرحلة الاشتراكية: مرحلة الغاء الملكية الخاصة والاستغلال.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rtl="1">
              <a:lnSpc>
                <a:spcPct val="115000"/>
              </a:lnSpc>
              <a:spcBef>
                <a:spcPts val="0"/>
              </a:spcBef>
              <a:spcAft>
                <a:spcPts val="1000"/>
              </a:spcAft>
              <a:buFont typeface="Wingdings" panose="05000000000000000000" pitchFamily="2" charset="2"/>
              <a:buChar char=""/>
            </a:pPr>
            <a:r>
              <a:rPr lang="ar-SA" sz="2400" dirty="0">
                <a:effectLst/>
                <a:latin typeface="Calibri" panose="020F0502020204030204" pitchFamily="34" charset="0"/>
                <a:ea typeface="Calibri" panose="020F0502020204030204" pitchFamily="34" charset="0"/>
                <a:cs typeface="Simplified Arabic" panose="02020603050405020304" pitchFamily="18" charset="-78"/>
              </a:rPr>
              <a:t>المرحلة الشيوعية: وهي المرحلة العليا من الاشتراكية حيث لا طبقات ولا استغلال ولا ملكية خاصة.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r" rtl="1"/>
            <a:endParaRPr lang="en-US" sz="2400" dirty="0"/>
          </a:p>
        </p:txBody>
      </p:sp>
    </p:spTree>
    <p:extLst>
      <p:ext uri="{BB962C8B-B14F-4D97-AF65-F5344CB8AC3E}">
        <p14:creationId xmlns:p14="http://schemas.microsoft.com/office/powerpoint/2010/main" val="1860552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عوامل قيام النهضة</a:t>
            </a:r>
            <a:endParaRPr lang="ar-JO" dirty="0"/>
          </a:p>
        </p:txBody>
      </p:sp>
      <p:sp>
        <p:nvSpPr>
          <p:cNvPr id="3" name="Content Placeholder 2"/>
          <p:cNvSpPr>
            <a:spLocks noGrp="1"/>
          </p:cNvSpPr>
          <p:nvPr>
            <p:ph idx="1"/>
          </p:nvPr>
        </p:nvSpPr>
        <p:spPr>
          <a:xfrm>
            <a:off x="467544" y="1410126"/>
            <a:ext cx="7574065" cy="4643354"/>
          </a:xfrm>
        </p:spPr>
        <p:txBody>
          <a:bodyPr>
            <a:noAutofit/>
          </a:bodyPr>
          <a:lstStyle/>
          <a:p>
            <a:pPr marL="0" indent="0" algn="r" rtl="1">
              <a:buNone/>
            </a:pPr>
            <a:r>
              <a:rPr lang="ar-JO" sz="1800" dirty="0">
                <a:latin typeface="Simplified Arabic" panose="02020603050405020304" pitchFamily="18" charset="-78"/>
                <a:cs typeface="Simplified Arabic" panose="02020603050405020304" pitchFamily="18" charset="-78"/>
              </a:rPr>
              <a:t>1- عوامل خارجية : تمثلت </a:t>
            </a:r>
            <a:r>
              <a:rPr lang="ar-SA" sz="1800" dirty="0">
                <a:latin typeface="Simplified Arabic" panose="02020603050405020304" pitchFamily="18" charset="-78"/>
                <a:cs typeface="Simplified Arabic" panose="02020603050405020304" pitchFamily="18" charset="-78"/>
              </a:rPr>
              <a:t>بالتأثير العربي في القرون الوسطى وهذا يتطلب الاشارة الى:</a:t>
            </a:r>
            <a:endParaRPr lang="en-US"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مراكز التأثير</a:t>
            </a:r>
            <a:r>
              <a:rPr lang="ar-JO" sz="1800" dirty="0">
                <a:latin typeface="Simplified Arabic" panose="02020603050405020304" pitchFamily="18" charset="-78"/>
                <a:cs typeface="Simplified Arabic" panose="02020603050405020304" pitchFamily="18" charset="-78"/>
              </a:rPr>
              <a:t>: </a:t>
            </a:r>
            <a:r>
              <a:rPr lang="ar-JO" sz="1800" dirty="0">
                <a:effectLst/>
                <a:ea typeface="Calibri" panose="020F0502020204030204" pitchFamily="34" charset="0"/>
                <a:cs typeface="Simplified Arabic" panose="02020603050405020304" pitchFamily="18" charset="-78"/>
              </a:rPr>
              <a:t>الأندلس وصقلية . والقدس. </a:t>
            </a:r>
            <a:endParaRPr lang="ar-SA"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مادة التأثير: العلوم والمنجزات والافكار التي انتقلت الى  اوروبا. </a:t>
            </a:r>
            <a:endParaRPr lang="en-US"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طرق التأثير: </a:t>
            </a:r>
          </a:p>
          <a:p>
            <a:pPr lvl="1" algn="r" rtl="1"/>
            <a:r>
              <a:rPr lang="ar-SA" sz="1800" dirty="0">
                <a:latin typeface="Simplified Arabic" panose="02020603050405020304" pitchFamily="18" charset="-78"/>
                <a:cs typeface="Simplified Arabic" panose="02020603050405020304" pitchFamily="18" charset="-78"/>
              </a:rPr>
              <a:t>التجارة</a:t>
            </a:r>
          </a:p>
          <a:p>
            <a:pPr lvl="1" algn="r" rtl="1"/>
            <a:r>
              <a:rPr lang="ar-SA" sz="1800" dirty="0">
                <a:latin typeface="Simplified Arabic" panose="02020603050405020304" pitchFamily="18" charset="-78"/>
                <a:cs typeface="Simplified Arabic" panose="02020603050405020304" pitchFamily="18" charset="-78"/>
              </a:rPr>
              <a:t>الحروب الصليبية</a:t>
            </a:r>
          </a:p>
          <a:p>
            <a:pPr lvl="1" algn="r" rtl="1"/>
            <a:r>
              <a:rPr lang="ar-SA" sz="1800" dirty="0">
                <a:latin typeface="Simplified Arabic" panose="02020603050405020304" pitchFamily="18" charset="-78"/>
                <a:cs typeface="Simplified Arabic" panose="02020603050405020304" pitchFamily="18" charset="-78"/>
              </a:rPr>
              <a:t>البعثات</a:t>
            </a:r>
            <a:r>
              <a:rPr lang="ar-JO" sz="1800" dirty="0">
                <a:latin typeface="Simplified Arabic" panose="02020603050405020304" pitchFamily="18" charset="-78"/>
                <a:cs typeface="Simplified Arabic" panose="02020603050405020304" pitchFamily="18" charset="-78"/>
              </a:rPr>
              <a:t> و</a:t>
            </a:r>
            <a:r>
              <a:rPr lang="ar-SA" sz="1800" dirty="0">
                <a:latin typeface="Simplified Arabic" panose="02020603050405020304" pitchFamily="18" charset="-78"/>
                <a:cs typeface="Simplified Arabic" panose="02020603050405020304" pitchFamily="18" charset="-78"/>
              </a:rPr>
              <a:t>الرحال</a:t>
            </a:r>
            <a:r>
              <a:rPr lang="ar-JO" sz="1800" dirty="0">
                <a:latin typeface="Simplified Arabic" panose="02020603050405020304" pitchFamily="18" charset="-78"/>
                <a:cs typeface="Simplified Arabic" panose="02020603050405020304" pitchFamily="18" charset="-78"/>
              </a:rPr>
              <a:t>ة</a:t>
            </a:r>
            <a:endParaRPr lang="ar-SA" sz="1800" dirty="0">
              <a:latin typeface="Simplified Arabic" panose="02020603050405020304" pitchFamily="18" charset="-78"/>
              <a:cs typeface="Simplified Arabic" panose="02020603050405020304" pitchFamily="18" charset="-78"/>
            </a:endParaRPr>
          </a:p>
          <a:p>
            <a:pPr lvl="1" algn="r" rtl="1"/>
            <a:r>
              <a:rPr lang="ar-SA" sz="1800" dirty="0">
                <a:latin typeface="Simplified Arabic" panose="02020603050405020304" pitchFamily="18" charset="-78"/>
                <a:cs typeface="Simplified Arabic" panose="02020603050405020304" pitchFamily="18" charset="-78"/>
              </a:rPr>
              <a:t>السفارات </a:t>
            </a:r>
            <a:endParaRPr lang="en-US" sz="1800" dirty="0">
              <a:latin typeface="Simplified Arabic" panose="02020603050405020304" pitchFamily="18" charset="-78"/>
              <a:cs typeface="Simplified Arabic" panose="02020603050405020304" pitchFamily="18" charset="-78"/>
            </a:endParaRPr>
          </a:p>
          <a:p>
            <a:pPr algn="r" rtl="1"/>
            <a:r>
              <a:rPr lang="ar-SA" sz="1800" dirty="0">
                <a:latin typeface="Simplified Arabic" panose="02020603050405020304" pitchFamily="18" charset="-78"/>
                <a:cs typeface="Simplified Arabic" panose="02020603050405020304" pitchFamily="18" charset="-78"/>
              </a:rPr>
              <a:t>لماذا نجح  العرب المسلمون في اقامة حضارة وفشلوا ال</a:t>
            </a:r>
            <a:r>
              <a:rPr lang="ar-JO" sz="1800" dirty="0">
                <a:latin typeface="Simplified Arabic" panose="02020603050405020304" pitchFamily="18" charset="-78"/>
                <a:cs typeface="Simplified Arabic" panose="02020603050405020304" pitchFamily="18" charset="-78"/>
              </a:rPr>
              <a:t>آ</a:t>
            </a:r>
            <a:r>
              <a:rPr lang="ar-SA" sz="1800" dirty="0">
                <a:latin typeface="Simplified Arabic" panose="02020603050405020304" pitchFamily="18" charset="-78"/>
                <a:cs typeface="Simplified Arabic" panose="02020603050405020304" pitchFamily="18" charset="-78"/>
              </a:rPr>
              <a:t>ن، ولماذا نجحت اوروبا  الحديثة بالنهضة؟</a:t>
            </a:r>
            <a:endParaRPr lang="en-US" sz="1800" dirty="0">
              <a:latin typeface="Simplified Arabic" panose="02020603050405020304" pitchFamily="18" charset="-78"/>
              <a:cs typeface="Simplified Arabic" panose="02020603050405020304" pitchFamily="18" charset="-78"/>
            </a:endParaRPr>
          </a:p>
          <a:p>
            <a:pPr marL="0" indent="0" algn="r" rtl="1">
              <a:buNone/>
            </a:pPr>
            <a:r>
              <a:rPr lang="ar-SA" sz="1800" dirty="0">
                <a:latin typeface="Simplified Arabic" panose="02020603050405020304" pitchFamily="18" charset="-78"/>
                <a:cs typeface="Simplified Arabic" panose="02020603050405020304" pitchFamily="18" charset="-78"/>
              </a:rPr>
              <a:t>الجواب: عدم وجود منافس حضاري في مرحلة النهوض.</a:t>
            </a:r>
            <a:endParaRPr lang="en-US" sz="1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676021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443491" y="804521"/>
            <a:ext cx="6571343" cy="587134"/>
          </a:xfrm>
        </p:spPr>
        <p:txBody>
          <a:bodyPr>
            <a:normAutofit/>
          </a:bodyPr>
          <a:lstStyle/>
          <a:p>
            <a:pPr algn="ctr" rtl="1"/>
            <a:r>
              <a:rPr lang="ar-JO" dirty="0">
                <a:solidFill>
                  <a:srgbClr val="FF0000"/>
                </a:solidFill>
                <a:latin typeface="Simplified Arabic" panose="02020603050405020304" pitchFamily="18" charset="-78"/>
                <a:cs typeface="Simplified Arabic" panose="02020603050405020304" pitchFamily="18" charset="-78"/>
              </a:rPr>
              <a:t>2- </a:t>
            </a:r>
            <a:r>
              <a:rPr lang="ar-SA" dirty="0">
                <a:solidFill>
                  <a:srgbClr val="FF0000"/>
                </a:solidFill>
                <a:latin typeface="Simplified Arabic" panose="02020603050405020304" pitchFamily="18" charset="-78"/>
                <a:cs typeface="Simplified Arabic" panose="02020603050405020304" pitchFamily="18" charset="-78"/>
              </a:rPr>
              <a:t>العوامل الداخلية الاوروبية المؤثرة في النهضة</a:t>
            </a:r>
            <a:endParaRPr lang="ar-JO" dirty="0">
              <a:solidFill>
                <a:srgbClr val="FF0000"/>
              </a:solidFill>
              <a:latin typeface="Simplified Arabic" panose="02020603050405020304" pitchFamily="18" charset="-78"/>
              <a:cs typeface="Simplified Arabic" panose="02020603050405020304" pitchFamily="18" charset="-78"/>
            </a:endParaRPr>
          </a:p>
        </p:txBody>
      </p:sp>
      <p:sp>
        <p:nvSpPr>
          <p:cNvPr id="6" name="Content Placeholder 5"/>
          <p:cNvSpPr>
            <a:spLocks noGrp="1"/>
          </p:cNvSpPr>
          <p:nvPr>
            <p:ph idx="1"/>
          </p:nvPr>
        </p:nvSpPr>
        <p:spPr>
          <a:xfrm>
            <a:off x="683568" y="1484785"/>
            <a:ext cx="8064895" cy="4568694"/>
          </a:xfrm>
        </p:spPr>
        <p:txBody>
          <a:bodyPr>
            <a:normAutofit fontScale="92500" lnSpcReduction="10000"/>
          </a:bodyPr>
          <a:lstStyle/>
          <a:p>
            <a:pPr marL="0" indent="0" algn="r" rtl="1">
              <a:buNone/>
            </a:pPr>
            <a:r>
              <a:rPr lang="ar-JO" dirty="0"/>
              <a:t>1- </a:t>
            </a:r>
            <a:r>
              <a:rPr lang="ar-SA" sz="2400" dirty="0">
                <a:latin typeface="Simplified Arabic" panose="02020603050405020304" pitchFamily="18" charset="-78"/>
                <a:cs typeface="Simplified Arabic" panose="02020603050405020304" pitchFamily="18" charset="-78"/>
              </a:rPr>
              <a:t>تفكك الاقطاع, ويشمل:</a:t>
            </a:r>
          </a:p>
          <a:p>
            <a:pPr lvl="1" algn="r" rtl="1"/>
            <a:r>
              <a:rPr lang="ar-SA" sz="2400" dirty="0">
                <a:latin typeface="Simplified Arabic" panose="02020603050405020304" pitchFamily="18" charset="-78"/>
                <a:cs typeface="Simplified Arabic" panose="02020603050405020304" pitchFamily="18" charset="-78"/>
              </a:rPr>
              <a:t>الطبقات</a:t>
            </a:r>
          </a:p>
          <a:p>
            <a:pPr lvl="1" algn="r" rtl="1"/>
            <a:r>
              <a:rPr lang="ar-SA" sz="2400" dirty="0">
                <a:latin typeface="Simplified Arabic" panose="02020603050405020304" pitchFamily="18" charset="-78"/>
                <a:cs typeface="Simplified Arabic" panose="02020603050405020304" pitchFamily="18" charset="-78"/>
              </a:rPr>
              <a:t>الرؤية</a:t>
            </a:r>
          </a:p>
          <a:p>
            <a:pPr lvl="1" algn="r" rtl="1"/>
            <a:r>
              <a:rPr lang="ar-SA" sz="2400" dirty="0">
                <a:latin typeface="Simplified Arabic" panose="02020603050405020304" pitchFamily="18" charset="-78"/>
                <a:cs typeface="Simplified Arabic" panose="02020603050405020304" pitchFamily="18" charset="-78"/>
              </a:rPr>
              <a:t>السلطات </a:t>
            </a:r>
            <a:endParaRPr lang="en-US" sz="2400" dirty="0">
              <a:latin typeface="Simplified Arabic" panose="02020603050405020304" pitchFamily="18" charset="-78"/>
              <a:cs typeface="Simplified Arabic" panose="02020603050405020304" pitchFamily="18" charset="-78"/>
            </a:endParaRPr>
          </a:p>
          <a:p>
            <a:pPr marL="0" indent="0" algn="r" rtl="1">
              <a:buNone/>
            </a:pPr>
            <a:r>
              <a:rPr lang="ar-JO" dirty="0"/>
              <a:t>2- </a:t>
            </a:r>
            <a:r>
              <a:rPr lang="ar-SA" dirty="0"/>
              <a:t>ظهور المدن. </a:t>
            </a:r>
            <a:r>
              <a:rPr lang="ar-JO" dirty="0"/>
              <a:t>                                                                         </a:t>
            </a:r>
            <a:endParaRPr lang="en-US" dirty="0"/>
          </a:p>
          <a:p>
            <a:pPr marL="0" indent="0" algn="r" rtl="1">
              <a:buNone/>
            </a:pPr>
            <a:r>
              <a:rPr lang="ar-JO" dirty="0"/>
              <a:t>- </a:t>
            </a:r>
            <a:r>
              <a:rPr lang="ar-SA" dirty="0"/>
              <a:t>النزعة الفردية وانتشار روح النقد والمغامرة. </a:t>
            </a:r>
            <a:endParaRPr lang="en-US" dirty="0"/>
          </a:p>
          <a:p>
            <a:pPr marL="0" indent="0" algn="r" rtl="1">
              <a:buNone/>
            </a:pPr>
            <a:r>
              <a:rPr lang="ar-JO" dirty="0"/>
              <a:t>- </a:t>
            </a:r>
            <a:r>
              <a:rPr lang="ar-SA" dirty="0"/>
              <a:t>نضوج اللهجات المحلية وتحولها الى لغات اوروبية. </a:t>
            </a:r>
            <a:endParaRPr lang="en-US" dirty="0"/>
          </a:p>
          <a:p>
            <a:pPr marL="0" indent="0" algn="r" rtl="1">
              <a:buNone/>
            </a:pPr>
            <a:r>
              <a:rPr lang="ar-JO" dirty="0"/>
              <a:t>3- </a:t>
            </a:r>
            <a:r>
              <a:rPr lang="ar-SA" dirty="0"/>
              <a:t>الطباعة.</a:t>
            </a:r>
          </a:p>
          <a:p>
            <a:pPr marL="0" indent="0" algn="r" rtl="1">
              <a:buNone/>
            </a:pPr>
            <a:r>
              <a:rPr lang="ar-JO" dirty="0"/>
              <a:t>4- </a:t>
            </a:r>
            <a:r>
              <a:rPr lang="ar-SA" dirty="0"/>
              <a:t>التبادل التجاري.</a:t>
            </a:r>
          </a:p>
          <a:p>
            <a:pPr marL="0" indent="0" algn="r" rtl="1">
              <a:buNone/>
            </a:pPr>
            <a:r>
              <a:rPr lang="ar-JO" dirty="0"/>
              <a:t>5- </a:t>
            </a:r>
            <a:r>
              <a:rPr lang="ar-SA" dirty="0"/>
              <a:t>انتقال العلماء من القسطنطينية الى الغرب. </a:t>
            </a:r>
            <a:endParaRPr lang="en-US" dirty="0"/>
          </a:p>
        </p:txBody>
      </p:sp>
      <p:pic>
        <p:nvPicPr>
          <p:cNvPr id="3" name="Picture 2">
            <a:extLst>
              <a:ext uri="{FF2B5EF4-FFF2-40B4-BE49-F238E27FC236}">
                <a16:creationId xmlns:a16="http://schemas.microsoft.com/office/drawing/2014/main" xmlns="" id="{0F416116-325D-4D54-AFC0-7DB99BAE898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43608" y="2215846"/>
            <a:ext cx="3384376" cy="3517410"/>
          </a:xfrm>
          <a:prstGeom prst="rect">
            <a:avLst/>
          </a:prstGeom>
        </p:spPr>
      </p:pic>
    </p:spTree>
    <p:extLst>
      <p:ext uri="{BB962C8B-B14F-4D97-AF65-F5344CB8AC3E}">
        <p14:creationId xmlns:p14="http://schemas.microsoft.com/office/powerpoint/2010/main" val="3201467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مظاهر النهضة الاوروبية</a:t>
            </a:r>
            <a:endParaRPr lang="ar-JO" dirty="0"/>
          </a:p>
        </p:txBody>
      </p:sp>
      <p:sp>
        <p:nvSpPr>
          <p:cNvPr id="3" name="Subtitle 2"/>
          <p:cNvSpPr>
            <a:spLocks noGrp="1"/>
          </p:cNvSpPr>
          <p:nvPr>
            <p:ph idx="1"/>
          </p:nvPr>
        </p:nvSpPr>
        <p:spPr>
          <a:xfrm>
            <a:off x="1331640" y="1412776"/>
            <a:ext cx="6571343" cy="4464496"/>
          </a:xfrm>
        </p:spPr>
        <p:txBody>
          <a:bodyPr>
            <a:normAutofit fontScale="85000" lnSpcReduction="10000"/>
          </a:bodyPr>
          <a:lstStyle/>
          <a:p>
            <a:pPr marL="0" indent="0" algn="r" rtl="1">
              <a:buNone/>
            </a:pPr>
            <a:r>
              <a:rPr lang="ar-JO" sz="2800" dirty="0">
                <a:latin typeface="Simplified Arabic" panose="02020603050405020304" pitchFamily="18" charset="-78"/>
                <a:cs typeface="Simplified Arabic" panose="02020603050405020304" pitchFamily="18" charset="-78"/>
              </a:rPr>
              <a:t>1- </a:t>
            </a:r>
            <a:r>
              <a:rPr lang="ar-SA" sz="2800" dirty="0">
                <a:latin typeface="Simplified Arabic" panose="02020603050405020304" pitchFamily="18" charset="-78"/>
                <a:cs typeface="Simplified Arabic" panose="02020603050405020304" pitchFamily="18" charset="-78"/>
              </a:rPr>
              <a:t>ظهور النزعة الانسانية وظهور النخبة او الكتاب الانسانيون</a:t>
            </a:r>
            <a:r>
              <a:rPr lang="ar-JO" sz="2800" dirty="0">
                <a:latin typeface="Simplified Arabic" panose="02020603050405020304" pitchFamily="18" charset="-78"/>
                <a:cs typeface="Simplified Arabic" panose="02020603050405020304" pitchFamily="18" charset="-78"/>
              </a:rPr>
              <a:t>: </a:t>
            </a:r>
            <a:r>
              <a:rPr lang="ar-JO" sz="2800" dirty="0">
                <a:effectLst/>
                <a:latin typeface="Simplified Arabic" panose="02020603050405020304" pitchFamily="18" charset="-78"/>
                <a:ea typeface="Calibri" panose="020F0502020204030204" pitchFamily="34" charset="0"/>
                <a:cs typeface="Simplified Arabic" panose="02020603050405020304" pitchFamily="18" charset="-78"/>
              </a:rPr>
              <a:t>أصبح الإنسان وسعادته محور الاهتمام ومركزه، ولم تعد القيم الدينية بكل عناصرها الغيبية هي محور الحياة الأوروبية.</a:t>
            </a:r>
          </a:p>
          <a:p>
            <a:pPr marL="0" indent="0" algn="r" rtl="1">
              <a:buNone/>
            </a:pPr>
            <a:r>
              <a:rPr lang="ar-JO" sz="2800" dirty="0">
                <a:latin typeface="Simplified Arabic" panose="02020603050405020304" pitchFamily="18" charset="-78"/>
                <a:ea typeface="Calibri" panose="020F0502020204030204" pitchFamily="34" charset="0"/>
                <a:cs typeface="Simplified Arabic" panose="02020603050405020304" pitchFamily="18" charset="-78"/>
              </a:rPr>
              <a:t>2- </a:t>
            </a:r>
            <a:r>
              <a:rPr lang="ar-JO" sz="2800" dirty="0">
                <a:effectLst/>
                <a:latin typeface="Simplified Arabic" panose="02020603050405020304" pitchFamily="18" charset="-78"/>
                <a:ea typeface="Calibri" panose="020F0502020204030204" pitchFamily="34" charset="0"/>
                <a:cs typeface="Simplified Arabic" panose="02020603050405020304" pitchFamily="18" charset="-78"/>
              </a:rPr>
              <a:t> </a:t>
            </a:r>
            <a:r>
              <a:rPr lang="ar-SA" sz="2800" dirty="0">
                <a:latin typeface="Simplified Arabic" panose="02020603050405020304" pitchFamily="18" charset="-78"/>
                <a:cs typeface="Simplified Arabic" panose="02020603050405020304" pitchFamily="18" charset="-78"/>
              </a:rPr>
              <a:t>إحياء الآداب والفنون القديمة: </a:t>
            </a:r>
          </a:p>
          <a:p>
            <a:pPr lvl="1" algn="r" rtl="1"/>
            <a:r>
              <a:rPr lang="ar-SA" sz="2800" dirty="0">
                <a:latin typeface="Simplified Arabic" panose="02020603050405020304" pitchFamily="18" charset="-78"/>
                <a:cs typeface="Simplified Arabic" panose="02020603050405020304" pitchFamily="18" charset="-78"/>
              </a:rPr>
              <a:t>في المرحلة الأولى تم تقليد تلك ال</a:t>
            </a:r>
            <a:r>
              <a:rPr lang="ar-JO" sz="2800" dirty="0">
                <a:latin typeface="Simplified Arabic" panose="02020603050405020304" pitchFamily="18" charset="-78"/>
                <a:cs typeface="Simplified Arabic" panose="02020603050405020304" pitchFamily="18" charset="-78"/>
              </a:rPr>
              <a:t>آ</a:t>
            </a:r>
            <a:r>
              <a:rPr lang="ar-SA" sz="2800" dirty="0">
                <a:latin typeface="Simplified Arabic" panose="02020603050405020304" pitchFamily="18" charset="-78"/>
                <a:cs typeface="Simplified Arabic" panose="02020603050405020304" pitchFamily="18" charset="-78"/>
              </a:rPr>
              <a:t>داب</a:t>
            </a:r>
            <a:r>
              <a:rPr lang="ar-JO" sz="2800" dirty="0">
                <a:latin typeface="Simplified Arabic" panose="02020603050405020304" pitchFamily="18" charset="-78"/>
                <a:cs typeface="Simplified Arabic" panose="02020603050405020304" pitchFamily="18" charset="-78"/>
              </a:rPr>
              <a:t> الرومانية واليونانية. </a:t>
            </a:r>
            <a:endParaRPr lang="ar-SA" sz="2800" dirty="0">
              <a:latin typeface="Simplified Arabic" panose="02020603050405020304" pitchFamily="18" charset="-78"/>
              <a:cs typeface="Simplified Arabic" panose="02020603050405020304" pitchFamily="18" charset="-78"/>
            </a:endParaRPr>
          </a:p>
          <a:p>
            <a:pPr lvl="1" algn="r" rtl="1"/>
            <a:r>
              <a:rPr lang="ar-SA" sz="2800" dirty="0">
                <a:latin typeface="Simplified Arabic" panose="02020603050405020304" pitchFamily="18" charset="-78"/>
                <a:cs typeface="Simplified Arabic" panose="02020603050405020304" pitchFamily="18" charset="-78"/>
              </a:rPr>
              <a:t>في المرحلة الثانية تم التحرر منها</a:t>
            </a:r>
            <a:r>
              <a:rPr lang="ar-JO" sz="2800" dirty="0">
                <a:latin typeface="Simplified Arabic" panose="02020603050405020304" pitchFamily="18" charset="-78"/>
                <a:cs typeface="Simplified Arabic" panose="02020603050405020304" pitchFamily="18" charset="-78"/>
              </a:rPr>
              <a:t>، والتعبير باللغات القومية.</a:t>
            </a:r>
            <a:endParaRPr lang="en-US" sz="2800" dirty="0">
              <a:latin typeface="Simplified Arabic" panose="02020603050405020304" pitchFamily="18" charset="-78"/>
              <a:cs typeface="Simplified Arabic" panose="02020603050405020304" pitchFamily="18" charset="-78"/>
            </a:endParaRPr>
          </a:p>
          <a:p>
            <a:pPr marL="0" indent="0" algn="r" rtl="1">
              <a:buNone/>
            </a:pPr>
            <a:r>
              <a:rPr lang="ar-JO" sz="2800" dirty="0">
                <a:latin typeface="Simplified Arabic" panose="02020603050405020304" pitchFamily="18" charset="-78"/>
                <a:cs typeface="Simplified Arabic" panose="02020603050405020304" pitchFamily="18" charset="-78"/>
              </a:rPr>
              <a:t>3- </a:t>
            </a:r>
            <a:r>
              <a:rPr lang="ar-SA" sz="2800" dirty="0">
                <a:latin typeface="Simplified Arabic" panose="02020603050405020304" pitchFamily="18" charset="-78"/>
                <a:cs typeface="Simplified Arabic" panose="02020603050405020304" pitchFamily="18" charset="-78"/>
              </a:rPr>
              <a:t>انتشار التفكير الحر والمغامرة والتجديد. </a:t>
            </a:r>
            <a:endParaRPr lang="en-US" sz="2800" dirty="0">
              <a:latin typeface="Simplified Arabic" panose="02020603050405020304" pitchFamily="18" charset="-78"/>
              <a:cs typeface="Simplified Arabic" panose="02020603050405020304" pitchFamily="18" charset="-78"/>
            </a:endParaRPr>
          </a:p>
          <a:p>
            <a:pPr marL="0" indent="0" algn="r" rtl="1">
              <a:buNone/>
            </a:pPr>
            <a:r>
              <a:rPr lang="ar-JO" sz="2800" dirty="0">
                <a:latin typeface="Simplified Arabic" panose="02020603050405020304" pitchFamily="18" charset="-78"/>
                <a:cs typeface="Simplified Arabic" panose="02020603050405020304" pitchFamily="18" charset="-78"/>
              </a:rPr>
              <a:t>4- </a:t>
            </a:r>
            <a:r>
              <a:rPr lang="ar-SA" sz="2800" dirty="0">
                <a:latin typeface="Simplified Arabic" panose="02020603050405020304" pitchFamily="18" charset="-78"/>
                <a:cs typeface="Simplified Arabic" panose="02020603050405020304" pitchFamily="18" charset="-78"/>
              </a:rPr>
              <a:t>التخلي عن النفعية والاغراض الدينية والإخلاقية في الفن والادب. </a:t>
            </a:r>
            <a:r>
              <a:rPr lang="ar-JO" sz="2800" dirty="0">
                <a:latin typeface="Simplified Arabic" panose="02020603050405020304" pitchFamily="18" charset="-78"/>
                <a:cs typeface="Simplified Arabic" panose="02020603050405020304" pitchFamily="18" charset="-78"/>
              </a:rPr>
              <a:t>حيث تطور الفن والأدب شكلاً ومضموناً.</a:t>
            </a:r>
          </a:p>
          <a:p>
            <a:pPr marL="0" indent="0" algn="r" rtl="1">
              <a:buNone/>
            </a:pPr>
            <a:endParaRPr lang="ar-JO" sz="2800" dirty="0">
              <a:latin typeface="Simplified Arabic" panose="02020603050405020304" pitchFamily="18" charset="-78"/>
              <a:cs typeface="Simplified Arabic" panose="02020603050405020304" pitchFamily="18" charset="-78"/>
            </a:endParaRPr>
          </a:p>
          <a:p>
            <a:pPr marL="0" indent="0" algn="r" rtl="1">
              <a:buNone/>
            </a:pPr>
            <a:endParaRPr lang="en-US" sz="2800" dirty="0">
              <a:latin typeface="Simplified Arabic" panose="02020603050405020304" pitchFamily="18" charset="-78"/>
              <a:cs typeface="Simplified Arabic" panose="02020603050405020304" pitchFamily="18" charset="-78"/>
            </a:endParaRPr>
          </a:p>
          <a:p>
            <a:pPr algn="r" rtl="1"/>
            <a:endParaRPr lang="ar-JO" sz="28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18537902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539552" y="476673"/>
            <a:ext cx="8424935" cy="4989674"/>
          </a:xfrm>
        </p:spPr>
        <p:txBody>
          <a:bodyPr>
            <a:normAutofit/>
          </a:bodyPr>
          <a:lstStyle/>
          <a:p>
            <a:pPr marL="0" indent="0" algn="r" rtl="1">
              <a:buNone/>
            </a:pPr>
            <a:r>
              <a:rPr lang="ar-JO" sz="2400" dirty="0"/>
              <a:t>6- </a:t>
            </a:r>
            <a:r>
              <a:rPr lang="ar-SA" sz="2400" dirty="0"/>
              <a:t>التطور العلمي ومنهج العلم الحديث. </a:t>
            </a:r>
            <a:endParaRPr lang="en-US" sz="2400" dirty="0"/>
          </a:p>
          <a:p>
            <a:pPr algn="r" rtl="1"/>
            <a:r>
              <a:rPr lang="ar-SA" sz="2400" dirty="0"/>
              <a:t>نضوج العلوم الطبيعية والانسانية, مثل: </a:t>
            </a:r>
            <a:endParaRPr lang="en-US" sz="2400" dirty="0"/>
          </a:p>
          <a:p>
            <a:pPr lvl="1" algn="r" rtl="1"/>
            <a:r>
              <a:rPr lang="ar-SA" sz="2400" dirty="0"/>
              <a:t>الفلك</a:t>
            </a:r>
          </a:p>
          <a:p>
            <a:pPr lvl="1" algn="r" rtl="1"/>
            <a:r>
              <a:rPr lang="ar-SA" sz="2400" dirty="0"/>
              <a:t>التاريخ</a:t>
            </a:r>
          </a:p>
          <a:p>
            <a:pPr lvl="1" algn="r" rtl="1"/>
            <a:r>
              <a:rPr lang="ar-SA" sz="2400" dirty="0"/>
              <a:t>السياسة</a:t>
            </a:r>
          </a:p>
          <a:p>
            <a:pPr lvl="1" algn="r" rtl="1"/>
            <a:r>
              <a:rPr lang="ar-SA" sz="2400" dirty="0"/>
              <a:t>الفلسفة </a:t>
            </a:r>
            <a:endParaRPr lang="en-US" sz="2400" dirty="0"/>
          </a:p>
          <a:p>
            <a:pPr marL="0" indent="0" algn="r" rtl="1">
              <a:buNone/>
            </a:pPr>
            <a:r>
              <a:rPr lang="ar-JO" sz="2400" dirty="0"/>
              <a:t>7- زعزعة سلطة الكنيسة وذلك بسبب: الاكتشافات العلمية، الانشقاق الكنسي والإصلاح الديني.</a:t>
            </a:r>
            <a:endParaRPr lang="en-US" sz="2400" dirty="0"/>
          </a:p>
          <a:p>
            <a:pPr algn="r" rtl="1"/>
            <a:r>
              <a:rPr lang="ar-SA" sz="2400" dirty="0"/>
              <a:t>الانتقال من الارسطية الى افلاطونية. </a:t>
            </a:r>
            <a:endParaRPr lang="en-US" sz="2400" dirty="0"/>
          </a:p>
        </p:txBody>
      </p:sp>
    </p:spTree>
    <p:extLst>
      <p:ext uri="{BB962C8B-B14F-4D97-AF65-F5344CB8AC3E}">
        <p14:creationId xmlns:p14="http://schemas.microsoft.com/office/powerpoint/2010/main" val="30386925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67744" y="332656"/>
            <a:ext cx="5618515" cy="2554693"/>
          </a:xfrm>
        </p:spPr>
        <p:txBody>
          <a:bodyPr>
            <a:normAutofit/>
          </a:bodyPr>
          <a:lstStyle/>
          <a:p>
            <a:pPr algn="ctr" rtl="1"/>
            <a:r>
              <a:rPr lang="ar-SA" dirty="0">
                <a:solidFill>
                  <a:srgbClr val="FF0000"/>
                </a:solidFill>
                <a:latin typeface="Simplified Arabic" panose="02020603050405020304" pitchFamily="18" charset="-78"/>
                <a:cs typeface="Simplified Arabic" panose="02020603050405020304" pitchFamily="18" charset="-78"/>
              </a:rPr>
              <a:t>عصر التنوير في القرن الثامن عشر </a:t>
            </a:r>
            <a:r>
              <a:rPr lang="ar-JO" dirty="0">
                <a:solidFill>
                  <a:srgbClr val="FF0000"/>
                </a:solidFill>
                <a:latin typeface="Simplified Arabic" panose="02020603050405020304" pitchFamily="18" charset="-78"/>
                <a:cs typeface="Simplified Arabic" panose="02020603050405020304" pitchFamily="18" charset="-78"/>
              </a:rPr>
              <a:t/>
            </a:r>
            <a:br>
              <a:rPr lang="ar-JO" dirty="0">
                <a:solidFill>
                  <a:srgbClr val="FF0000"/>
                </a:solidFill>
                <a:latin typeface="Simplified Arabic" panose="02020603050405020304" pitchFamily="18" charset="-78"/>
                <a:cs typeface="Simplified Arabic" panose="02020603050405020304" pitchFamily="18" charset="-78"/>
              </a:rPr>
            </a:br>
            <a:endParaRPr lang="ar-JO" dirty="0">
              <a:solidFill>
                <a:srgbClr val="FF0000"/>
              </a:solidFill>
            </a:endParaRPr>
          </a:p>
        </p:txBody>
      </p:sp>
      <p:pic>
        <p:nvPicPr>
          <p:cNvPr id="5" name="Picture 4">
            <a:extLst>
              <a:ext uri="{FF2B5EF4-FFF2-40B4-BE49-F238E27FC236}">
                <a16:creationId xmlns:a16="http://schemas.microsoft.com/office/drawing/2014/main" xmlns="" id="{7DDA9705-663E-4CF0-B63F-A20707F194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2420888"/>
            <a:ext cx="8712968" cy="3600400"/>
          </a:xfrm>
          <a:prstGeom prst="rect">
            <a:avLst/>
          </a:prstGeom>
        </p:spPr>
      </p:pic>
    </p:spTree>
    <p:extLst>
      <p:ext uri="{BB962C8B-B14F-4D97-AF65-F5344CB8AC3E}">
        <p14:creationId xmlns:p14="http://schemas.microsoft.com/office/powerpoint/2010/main" val="1229163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5C5AF3-5925-41E8-8BE2-4018B233A54D}"/>
              </a:ext>
            </a:extLst>
          </p:cNvPr>
          <p:cNvSpPr>
            <a:spLocks noGrp="1"/>
          </p:cNvSpPr>
          <p:nvPr>
            <p:ph type="title"/>
          </p:nvPr>
        </p:nvSpPr>
        <p:spPr>
          <a:xfrm>
            <a:off x="1547664" y="241423"/>
            <a:ext cx="6571343" cy="811314"/>
          </a:xfrm>
        </p:spPr>
        <p:txBody>
          <a:bodyPr/>
          <a:lstStyle/>
          <a:p>
            <a:pPr algn="ctr" rtl="1"/>
            <a:r>
              <a:rPr lang="ar-SA" dirty="0">
                <a:solidFill>
                  <a:srgbClr val="FF0000"/>
                </a:solidFill>
              </a:rPr>
              <a:t>عصر التنوير</a:t>
            </a:r>
            <a:r>
              <a:rPr lang="ar-JO" dirty="0">
                <a:solidFill>
                  <a:srgbClr val="FF0000"/>
                </a:solidFill>
              </a:rPr>
              <a:t> </a:t>
            </a:r>
            <a:endParaRPr lang="en-US" dirty="0"/>
          </a:p>
        </p:txBody>
      </p:sp>
      <p:sp>
        <p:nvSpPr>
          <p:cNvPr id="3" name="Content Placeholder 2">
            <a:extLst>
              <a:ext uri="{FF2B5EF4-FFF2-40B4-BE49-F238E27FC236}">
                <a16:creationId xmlns:a16="http://schemas.microsoft.com/office/drawing/2014/main" xmlns="" id="{68A9FB9B-5EB0-4415-82EB-335B7DD311A5}"/>
              </a:ext>
            </a:extLst>
          </p:cNvPr>
          <p:cNvSpPr>
            <a:spLocks noGrp="1"/>
          </p:cNvSpPr>
          <p:nvPr>
            <p:ph idx="1"/>
          </p:nvPr>
        </p:nvSpPr>
        <p:spPr>
          <a:xfrm>
            <a:off x="208527" y="1410126"/>
            <a:ext cx="8726946" cy="4037747"/>
          </a:xfrm>
        </p:spPr>
        <p:txBody>
          <a:bodyPr>
            <a:normAutofit/>
          </a:bodyPr>
          <a:lstStyle/>
          <a:p>
            <a:pPr algn="r" rtl="1"/>
            <a:r>
              <a:rPr lang="ar-JO" sz="2400" dirty="0"/>
              <a:t> </a:t>
            </a:r>
            <a:r>
              <a:rPr lang="ar-SA" sz="2400" dirty="0">
                <a:latin typeface="Simplified Arabic" panose="02020603050405020304" pitchFamily="18" charset="-78"/>
                <a:cs typeface="Simplified Arabic" panose="02020603050405020304" pitchFamily="18" charset="-78"/>
              </a:rPr>
              <a:t>معنى التنوير: اعتماد العقل كمرجعية وسلطة وحيدة ونهائية </a:t>
            </a:r>
            <a:r>
              <a:rPr lang="ar-SA" sz="2400" dirty="0" err="1">
                <a:latin typeface="Simplified Arabic" panose="02020603050405020304" pitchFamily="18" charset="-78"/>
                <a:cs typeface="Simplified Arabic" panose="02020603050405020304" pitchFamily="18" charset="-78"/>
              </a:rPr>
              <a:t>لل</a:t>
            </a:r>
            <a:r>
              <a:rPr lang="ar-JO" sz="2400" dirty="0">
                <a:latin typeface="Simplified Arabic" panose="02020603050405020304" pitchFamily="18" charset="-78"/>
                <a:cs typeface="Simplified Arabic" panose="02020603050405020304" pitchFamily="18" charset="-78"/>
              </a:rPr>
              <a:t>إ</a:t>
            </a:r>
            <a:r>
              <a:rPr lang="ar-SA" sz="2400" dirty="0">
                <a:latin typeface="Simplified Arabic" panose="02020603050405020304" pitchFamily="18" charset="-78"/>
                <a:cs typeface="Simplified Arabic" panose="02020603050405020304" pitchFamily="18" charset="-78"/>
              </a:rPr>
              <a:t>نسان.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المكان: فرنسا ومنها إلى بقية البلدان الاوروبية.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الزمان: القرن الثامن عشر.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الدلالة: نضوج العقلانية والعلم بفضل الفيلسوف جون لوك وعالم الطبيعة اسحاق نيوتن في القرن السابع عشر. </a:t>
            </a:r>
            <a:endParaRPr lang="en-US" sz="2400" dirty="0">
              <a:latin typeface="Simplified Arabic" panose="02020603050405020304" pitchFamily="18" charset="-78"/>
              <a:cs typeface="Simplified Arabic" panose="02020603050405020304" pitchFamily="18" charset="-78"/>
            </a:endParaRPr>
          </a:p>
          <a:p>
            <a:pPr algn="r" rtl="1"/>
            <a:r>
              <a:rPr lang="ar-SA" sz="2400" dirty="0">
                <a:latin typeface="Simplified Arabic" panose="02020603050405020304" pitchFamily="18" charset="-78"/>
                <a:cs typeface="Simplified Arabic" panose="02020603050405020304" pitchFamily="18" charset="-78"/>
              </a:rPr>
              <a:t>شعار التنوير: كن شجاعاً واستعمل عقلك للخروج من القصور المعرفي. </a:t>
            </a:r>
            <a:endParaRPr lang="ar-JO" sz="2400" dirty="0">
              <a:latin typeface="Simplified Arabic" panose="02020603050405020304" pitchFamily="18" charset="-78"/>
              <a:cs typeface="Simplified Arabic" panose="02020603050405020304" pitchFamily="18" charset="-78"/>
            </a:endParaRPr>
          </a:p>
          <a:p>
            <a:pPr algn="r" rtl="1"/>
            <a:endParaRPr lang="ar-JO" sz="2400" dirty="0"/>
          </a:p>
          <a:p>
            <a:pPr algn="r" rtl="1"/>
            <a:endParaRPr lang="ar-JO" sz="2400" dirty="0"/>
          </a:p>
          <a:p>
            <a:pPr algn="r" rtl="1"/>
            <a:endParaRPr lang="ar-JO" sz="2400" dirty="0"/>
          </a:p>
          <a:p>
            <a:pPr algn="r" rtl="1"/>
            <a:endParaRPr lang="en-US" sz="2400" dirty="0"/>
          </a:p>
        </p:txBody>
      </p:sp>
      <p:pic>
        <p:nvPicPr>
          <p:cNvPr id="5" name="Picture 4">
            <a:extLst>
              <a:ext uri="{FF2B5EF4-FFF2-40B4-BE49-F238E27FC236}">
                <a16:creationId xmlns:a16="http://schemas.microsoft.com/office/drawing/2014/main" xmlns="" id="{72E2521E-6F69-4492-BE29-10DED4BD59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8527" y="5090887"/>
            <a:ext cx="8726947" cy="1428750"/>
          </a:xfrm>
          <a:prstGeom prst="rect">
            <a:avLst/>
          </a:prstGeom>
        </p:spPr>
      </p:pic>
    </p:spTree>
    <p:extLst>
      <p:ext uri="{BB962C8B-B14F-4D97-AF65-F5344CB8AC3E}">
        <p14:creationId xmlns:p14="http://schemas.microsoft.com/office/powerpoint/2010/main" val="15368639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ar-SA" dirty="0"/>
              <a:t>مظاهر التنوير </a:t>
            </a:r>
            <a:r>
              <a:rPr lang="ar-SA" dirty="0">
                <a:latin typeface="Simplified Arabic" panose="02020603050405020304" pitchFamily="18" charset="-78"/>
                <a:cs typeface="Simplified Arabic" panose="02020603050405020304" pitchFamily="18" charset="-78"/>
              </a:rPr>
              <a:t>الأوروبي</a:t>
            </a:r>
            <a:r>
              <a:rPr lang="ar-SA" dirty="0"/>
              <a:t> </a:t>
            </a:r>
            <a:endParaRPr lang="ar-JO" dirty="0"/>
          </a:p>
        </p:txBody>
      </p:sp>
      <p:sp>
        <p:nvSpPr>
          <p:cNvPr id="4" name="Content Placeholder 3"/>
          <p:cNvSpPr>
            <a:spLocks noGrp="1"/>
          </p:cNvSpPr>
          <p:nvPr>
            <p:ph idx="1"/>
          </p:nvPr>
        </p:nvSpPr>
        <p:spPr>
          <a:xfrm>
            <a:off x="827585" y="1853755"/>
            <a:ext cx="7920880" cy="4095525"/>
          </a:xfrm>
        </p:spPr>
        <p:txBody>
          <a:bodyPr>
            <a:noAutofit/>
          </a:bodyPr>
          <a:lstStyle/>
          <a:p>
            <a:pPr marL="0" indent="0" algn="r" rtl="1">
              <a:buNone/>
            </a:pPr>
            <a:r>
              <a:rPr lang="ar-JO" sz="1800" dirty="0">
                <a:effectLst/>
                <a:ea typeface="Calibri" panose="020F0502020204030204" pitchFamily="34" charset="0"/>
                <a:cs typeface="Simplified Arabic" panose="02020603050405020304" pitchFamily="18" charset="-78"/>
              </a:rPr>
              <a:t>1- </a:t>
            </a:r>
            <a:r>
              <a:rPr lang="ar-JO" sz="1800" dirty="0">
                <a:solidFill>
                  <a:srgbClr val="FF0000"/>
                </a:solidFill>
                <a:effectLst/>
                <a:ea typeface="Calibri" panose="020F0502020204030204" pitchFamily="34" charset="0"/>
                <a:cs typeface="Simplified Arabic" panose="02020603050405020304" pitchFamily="18" charset="-78"/>
              </a:rPr>
              <a:t>سيادة العقل والعقلانية: </a:t>
            </a:r>
            <a:endParaRPr lang="ar-JO" sz="2000" dirty="0">
              <a:solidFill>
                <a:srgbClr val="FF0000"/>
              </a:solidFill>
              <a:latin typeface="Simplified Arabic" panose="02020603050405020304" pitchFamily="18" charset="-78"/>
              <a:cs typeface="Simplified Arabic" panose="02020603050405020304" pitchFamily="18" charset="-78"/>
            </a:endParaRPr>
          </a:p>
          <a:p>
            <a:pPr marL="0" indent="0" algn="r" rtl="1">
              <a:buNone/>
            </a:pPr>
            <a:r>
              <a:rPr lang="ar-JO" sz="2000" dirty="0">
                <a:latin typeface="Simplified Arabic" panose="02020603050405020304" pitchFamily="18" charset="-78"/>
                <a:cs typeface="Simplified Arabic" panose="02020603050405020304" pitchFamily="18" charset="-78"/>
              </a:rPr>
              <a:t>فقد </a:t>
            </a:r>
            <a:r>
              <a:rPr lang="ar-JO" sz="2000" dirty="0">
                <a:effectLst/>
                <a:latin typeface="Simplified Arabic" panose="02020603050405020304" pitchFamily="18" charset="-78"/>
                <a:ea typeface="Calibri" panose="020F0502020204030204" pitchFamily="34" charset="0"/>
                <a:cs typeface="Simplified Arabic" panose="02020603050405020304" pitchFamily="18" charset="-78"/>
              </a:rPr>
              <a:t>مثّل عصر التنوير نقطة تحول كبرى في مسيرة الحضارة الأوروبية معتمدا على إنجازات الثورة العلمية والطبيعية.</a:t>
            </a:r>
          </a:p>
          <a:p>
            <a:pPr algn="r" rtl="1">
              <a:buFontTx/>
              <a:buChar char="-"/>
            </a:pPr>
            <a:r>
              <a:rPr lang="ar-JO" sz="2000" dirty="0">
                <a:effectLst/>
                <a:ea typeface="Calibri" panose="020F0502020204030204" pitchFamily="34" charset="0"/>
                <a:cs typeface="Simplified Arabic" panose="02020603050405020304" pitchFamily="18" charset="-78"/>
              </a:rPr>
              <a:t>تم تنصيب العقل سلطة لا يعلوها سلطة، ولم يعد مصدر المعرفة في العرف الأوروبي  إلا العقل والتجربة. </a:t>
            </a:r>
          </a:p>
          <a:p>
            <a:pPr algn="r" rtl="1">
              <a:buFontTx/>
              <a:buChar char="-"/>
            </a:pPr>
            <a:r>
              <a:rPr lang="ar-JO" sz="2000" dirty="0">
                <a:effectLst/>
                <a:ea typeface="Calibri" panose="020F0502020204030204" pitchFamily="34" charset="0"/>
                <a:cs typeface="Simplified Arabic" panose="02020603050405020304" pitchFamily="18" charset="-78"/>
              </a:rPr>
              <a:t>ارتبط العقل بالنقد وبالشك بقدرة  مؤسسات العالم القديم على تحقيق الخير والسعادة للفرد</a:t>
            </a:r>
            <a:r>
              <a:rPr lang="ar-JO" sz="2000" dirty="0">
                <a:ea typeface="Calibri" panose="020F0502020204030204" pitchFamily="34" charset="0"/>
                <a:cs typeface="Simplified Arabic" panose="02020603050405020304" pitchFamily="18" charset="-78"/>
              </a:rPr>
              <a:t>.</a:t>
            </a:r>
            <a:r>
              <a:rPr lang="ar-JO" sz="2000" dirty="0">
                <a:effectLst/>
                <a:ea typeface="Calibri" panose="020F0502020204030204" pitchFamily="34" charset="0"/>
                <a:cs typeface="Simplified Arabic" panose="02020603050405020304" pitchFamily="18" charset="-78"/>
              </a:rPr>
              <a:t> فتم نقد الحق الإلهي للملوك. وتمّ تأسيس فكرة الديمقراطية والحرية السياسية والشك بالعقائد الدينية التي تتطلب من الفرد الايمان الأعمى بدون قيد أو شرط في عصر العقل والنقد. </a:t>
            </a:r>
            <a:endParaRPr lang="en-US" sz="2000" dirty="0">
              <a:latin typeface="Simplified Arabic" panose="02020603050405020304" pitchFamily="18" charset="-78"/>
              <a:cs typeface="Simplified Arabic" panose="02020603050405020304" pitchFamily="18" charset="-78"/>
            </a:endParaRPr>
          </a:p>
        </p:txBody>
      </p:sp>
    </p:spTree>
    <p:extLst>
      <p:ext uri="{BB962C8B-B14F-4D97-AF65-F5344CB8AC3E}">
        <p14:creationId xmlns:p14="http://schemas.microsoft.com/office/powerpoint/2010/main" val="45711671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Gallery</Template>
  <TotalTime>308</TotalTime>
  <Words>1467</Words>
  <Application>Microsoft Office PowerPoint</Application>
  <PresentationFormat>On-screen Show (4:3)</PresentationFormat>
  <Paragraphs>161</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Gallery</vt:lpstr>
      <vt:lpstr>الفصل الثالث     </vt:lpstr>
      <vt:lpstr>أولا: عصر النهضة الأوروبية </vt:lpstr>
      <vt:lpstr>عوامل قيام النهضة</vt:lpstr>
      <vt:lpstr>2- العوامل الداخلية الاوروبية المؤثرة في النهضة</vt:lpstr>
      <vt:lpstr>مظاهر النهضة الاوروبية</vt:lpstr>
      <vt:lpstr>PowerPoint Presentation</vt:lpstr>
      <vt:lpstr>عصر التنوير في القرن الثامن عشر  </vt:lpstr>
      <vt:lpstr>عصر التنوير </vt:lpstr>
      <vt:lpstr>مظاهر التنوير الأوروبي </vt:lpstr>
      <vt:lpstr>PowerPoint Presentation</vt:lpstr>
      <vt:lpstr>PowerPoint Presentation</vt:lpstr>
      <vt:lpstr>مكتسبات عصر التنوير والنهضة </vt:lpstr>
      <vt:lpstr>الليبرالية:  </vt:lpstr>
      <vt:lpstr>الأسس التي يقوم عليها الفكر الليبرالي: </vt:lpstr>
      <vt:lpstr>منجزات الفكر الليبرالي: </vt:lpstr>
      <vt:lpstr>أسباب قصور المنهج الليبرالي:  </vt:lpstr>
      <vt:lpstr>الماديّة التاريخية: نظرية التطور الاجتماعي عند ماركس </vt:lpstr>
      <vt:lpstr>* تتكون الماركسية  من قسمين: </vt:lpstr>
      <vt:lpstr>PowerPoint Presentation</vt:lpstr>
      <vt:lpstr>* شروط حياة المجتمع عند ماركس: </vt:lpstr>
      <vt:lpstr>PowerPoint Presentation</vt:lpstr>
      <vt:lpstr> تاريخ تطور المجتمعات :  قسم ماركس تاريخ تطور المجتمعات إلى مراحل:</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فكر وحضارة 1</dc:title>
  <dc:creator>Home</dc:creator>
  <cp:lastModifiedBy>Windows User</cp:lastModifiedBy>
  <cp:revision>51</cp:revision>
  <dcterms:created xsi:type="dcterms:W3CDTF">2020-03-15T18:37:52Z</dcterms:created>
  <dcterms:modified xsi:type="dcterms:W3CDTF">2020-10-11T20:51:11Z</dcterms:modified>
</cp:coreProperties>
</file>